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44" r:id="rId5"/>
    <p:sldId id="330" r:id="rId6"/>
    <p:sldId id="331" r:id="rId7"/>
    <p:sldId id="332" r:id="rId8"/>
    <p:sldId id="337" r:id="rId9"/>
    <p:sldId id="262" r:id="rId10"/>
    <p:sldId id="334" r:id="rId11"/>
    <p:sldId id="263" r:id="rId12"/>
    <p:sldId id="299" r:id="rId13"/>
    <p:sldId id="302" r:id="rId14"/>
    <p:sldId id="264" r:id="rId15"/>
    <p:sldId id="266" r:id="rId16"/>
    <p:sldId id="265" r:id="rId17"/>
    <p:sldId id="276" r:id="rId18"/>
    <p:sldId id="303" r:id="rId19"/>
    <p:sldId id="293" r:id="rId20"/>
    <p:sldId id="277" r:id="rId21"/>
    <p:sldId id="338"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339" r:id="rId39"/>
    <p:sldId id="296" r:id="rId40"/>
    <p:sldId id="318" r:id="rId41"/>
    <p:sldId id="319" r:id="rId42"/>
    <p:sldId id="340" r:id="rId43"/>
    <p:sldId id="322" r:id="rId44"/>
    <p:sldId id="323" r:id="rId45"/>
    <p:sldId id="324" r:id="rId46"/>
    <p:sldId id="341" r:id="rId47"/>
    <p:sldId id="289" r:id="rId48"/>
    <p:sldId id="320" r:id="rId49"/>
    <p:sldId id="274" r:id="rId50"/>
    <p:sldId id="335" r:id="rId51"/>
    <p:sldId id="336" r:id="rId52"/>
    <p:sldId id="275" r:id="rId53"/>
    <p:sldId id="342"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6483"/>
    <a:srgbClr val="145579"/>
    <a:srgbClr val="204E79"/>
    <a:srgbClr val="121619"/>
    <a:srgbClr val="0948CB"/>
    <a:srgbClr val="0B49CB"/>
    <a:srgbClr val="1C7DDB"/>
    <a:srgbClr val="F2F4F8"/>
    <a:srgbClr val="F2F2F2"/>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8628E7A-FCA7-416A-8DBA-91A7B74BF4F1}" v="1906" dt="2022-10-28T22:22:57.790"/>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AB1BD878-7B70-4F33-8778-3E57A3A50B4C}" v="2707" dt="2022-10-27T21:31:54.003"/>
    <p1510:client id="{B63C8988-E1D3-4A52-8229-FA8C5EBD2ECD}" v="357" dt="2021-08-19T14:01:44.876"/>
    <p1510:client id="{BAADE232-5B6B-4B39-9DE1-2F46A42F2886}" v="1051" dt="2022-10-27T15:15:54.147"/>
    <p1510:client id="{C083896D-BE66-E85C-897C-A6AD0DF65F8C}" v="2226" dt="2021-07-13T17:34:38.142"/>
    <p1510:client id="{C9BE79EC-BB7C-4539-92EF-BD43CCC6D5B5}" v="21" dt="2022-10-26T16:03:07.494"/>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ata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diagrams/_rels/drawing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1AA281-B30E-4DB3-BC19-058668316D14}"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EE011882-5AFF-4279-987D-261AC5C47024}">
      <dgm:prSet/>
      <dgm:spPr/>
      <dgm:t>
        <a:bodyPr/>
        <a:lstStyle/>
        <a:p>
          <a:pPr>
            <a:lnSpc>
              <a:spcPct val="100000"/>
            </a:lnSpc>
          </a:pPr>
          <a:r>
            <a:rPr lang="en-US" dirty="0"/>
            <a:t>Executive Summary</a:t>
          </a:r>
        </a:p>
      </dgm:t>
    </dgm:pt>
    <dgm:pt modelId="{9F455211-E07A-4FC5-AF0A-9FCB600DF280}" type="parTrans" cxnId="{147B9B82-31E4-471F-8FBD-D65195CDA5E5}">
      <dgm:prSet/>
      <dgm:spPr/>
      <dgm:t>
        <a:bodyPr/>
        <a:lstStyle/>
        <a:p>
          <a:endParaRPr lang="en-US"/>
        </a:p>
      </dgm:t>
    </dgm:pt>
    <dgm:pt modelId="{97258826-4235-46BD-B6ED-B4D7F0750999}" type="sibTrans" cxnId="{147B9B82-31E4-471F-8FBD-D65195CDA5E5}">
      <dgm:prSet/>
      <dgm:spPr/>
      <dgm:t>
        <a:bodyPr/>
        <a:lstStyle/>
        <a:p>
          <a:pPr>
            <a:lnSpc>
              <a:spcPct val="100000"/>
            </a:lnSpc>
          </a:pPr>
          <a:endParaRPr lang="en-US"/>
        </a:p>
      </dgm:t>
    </dgm:pt>
    <dgm:pt modelId="{6E368C18-7E7A-475C-8EEF-64B4502B1275}">
      <dgm:prSet/>
      <dgm:spPr/>
      <dgm:t>
        <a:bodyPr/>
        <a:lstStyle/>
        <a:p>
          <a:pPr>
            <a:lnSpc>
              <a:spcPct val="100000"/>
            </a:lnSpc>
          </a:pPr>
          <a:r>
            <a:rPr lang="en-US" dirty="0"/>
            <a:t>Introduction</a:t>
          </a:r>
        </a:p>
      </dgm:t>
    </dgm:pt>
    <dgm:pt modelId="{5C4D1D48-3149-47B5-8F2E-523FD8EDC1D4}" type="parTrans" cxnId="{2D5DA0A4-B2BB-4655-9561-C930BC6B60D7}">
      <dgm:prSet/>
      <dgm:spPr/>
      <dgm:t>
        <a:bodyPr/>
        <a:lstStyle/>
        <a:p>
          <a:endParaRPr lang="en-US"/>
        </a:p>
      </dgm:t>
    </dgm:pt>
    <dgm:pt modelId="{E1DFA460-DFF9-4848-9241-94BFA3AA1884}" type="sibTrans" cxnId="{2D5DA0A4-B2BB-4655-9561-C930BC6B60D7}">
      <dgm:prSet/>
      <dgm:spPr/>
      <dgm:t>
        <a:bodyPr/>
        <a:lstStyle/>
        <a:p>
          <a:pPr>
            <a:lnSpc>
              <a:spcPct val="100000"/>
            </a:lnSpc>
          </a:pPr>
          <a:endParaRPr lang="en-US"/>
        </a:p>
      </dgm:t>
    </dgm:pt>
    <dgm:pt modelId="{4E047AAE-54AA-4D9C-A48D-6F175FA17C5F}">
      <dgm:prSet/>
      <dgm:spPr/>
      <dgm:t>
        <a:bodyPr/>
        <a:lstStyle/>
        <a:p>
          <a:pPr>
            <a:lnSpc>
              <a:spcPct val="100000"/>
            </a:lnSpc>
          </a:pPr>
          <a:r>
            <a:rPr lang="en-US" dirty="0"/>
            <a:t>Methodology</a:t>
          </a:r>
        </a:p>
      </dgm:t>
    </dgm:pt>
    <dgm:pt modelId="{7C9AC746-2400-4C3F-89B7-62FDF5FB738A}" type="parTrans" cxnId="{F2C4D48C-0C7D-4B8E-A5EA-5B2594DBD619}">
      <dgm:prSet/>
      <dgm:spPr/>
      <dgm:t>
        <a:bodyPr/>
        <a:lstStyle/>
        <a:p>
          <a:endParaRPr lang="en-US"/>
        </a:p>
      </dgm:t>
    </dgm:pt>
    <dgm:pt modelId="{1BA35F4E-FFBA-4B4C-9695-F3F3795DC8BA}" type="sibTrans" cxnId="{F2C4D48C-0C7D-4B8E-A5EA-5B2594DBD619}">
      <dgm:prSet/>
      <dgm:spPr/>
      <dgm:t>
        <a:bodyPr/>
        <a:lstStyle/>
        <a:p>
          <a:pPr>
            <a:lnSpc>
              <a:spcPct val="100000"/>
            </a:lnSpc>
          </a:pPr>
          <a:endParaRPr lang="en-US"/>
        </a:p>
      </dgm:t>
    </dgm:pt>
    <dgm:pt modelId="{97D51FD4-B626-4572-A741-BED5B154AEC6}">
      <dgm:prSet/>
      <dgm:spPr/>
      <dgm:t>
        <a:bodyPr/>
        <a:lstStyle/>
        <a:p>
          <a:pPr>
            <a:lnSpc>
              <a:spcPct val="100000"/>
            </a:lnSpc>
          </a:pPr>
          <a:r>
            <a:rPr lang="en-US" dirty="0"/>
            <a:t>Results</a:t>
          </a:r>
        </a:p>
      </dgm:t>
    </dgm:pt>
    <dgm:pt modelId="{2F626F51-0A41-438D-A074-DB944DAC909A}" type="parTrans" cxnId="{AB73F007-2C22-4D10-9E81-847E653E826B}">
      <dgm:prSet/>
      <dgm:spPr/>
      <dgm:t>
        <a:bodyPr/>
        <a:lstStyle/>
        <a:p>
          <a:endParaRPr lang="en-US"/>
        </a:p>
      </dgm:t>
    </dgm:pt>
    <dgm:pt modelId="{84C8615D-9F26-449A-BABE-494AD387439F}" type="sibTrans" cxnId="{AB73F007-2C22-4D10-9E81-847E653E826B}">
      <dgm:prSet/>
      <dgm:spPr/>
      <dgm:t>
        <a:bodyPr/>
        <a:lstStyle/>
        <a:p>
          <a:pPr>
            <a:lnSpc>
              <a:spcPct val="100000"/>
            </a:lnSpc>
          </a:pPr>
          <a:endParaRPr lang="en-US"/>
        </a:p>
      </dgm:t>
    </dgm:pt>
    <dgm:pt modelId="{071D8109-503D-460B-97C3-373E49E18211}">
      <dgm:prSet/>
      <dgm:spPr/>
      <dgm:t>
        <a:bodyPr/>
        <a:lstStyle/>
        <a:p>
          <a:pPr>
            <a:lnSpc>
              <a:spcPct val="100000"/>
            </a:lnSpc>
          </a:pPr>
          <a:r>
            <a:rPr lang="en-US" dirty="0"/>
            <a:t>Conclusion</a:t>
          </a:r>
        </a:p>
      </dgm:t>
    </dgm:pt>
    <dgm:pt modelId="{2F0F1512-2233-43DE-8856-C5092D3E19ED}" type="parTrans" cxnId="{CA7F1BA6-BA09-4684-9C82-847E906159EC}">
      <dgm:prSet/>
      <dgm:spPr/>
      <dgm:t>
        <a:bodyPr/>
        <a:lstStyle/>
        <a:p>
          <a:endParaRPr lang="en-US"/>
        </a:p>
      </dgm:t>
    </dgm:pt>
    <dgm:pt modelId="{8994B3D2-202A-45CE-B3D3-68D6BDFB480F}" type="sibTrans" cxnId="{CA7F1BA6-BA09-4684-9C82-847E906159EC}">
      <dgm:prSet/>
      <dgm:spPr/>
      <dgm:t>
        <a:bodyPr/>
        <a:lstStyle/>
        <a:p>
          <a:pPr>
            <a:lnSpc>
              <a:spcPct val="100000"/>
            </a:lnSpc>
          </a:pPr>
          <a:endParaRPr lang="en-US"/>
        </a:p>
      </dgm:t>
    </dgm:pt>
    <dgm:pt modelId="{C5B4353E-C102-49C0-BF5C-B8DCD12B5BA0}">
      <dgm:prSet/>
      <dgm:spPr/>
      <dgm:t>
        <a:bodyPr/>
        <a:lstStyle/>
        <a:p>
          <a:pPr>
            <a:lnSpc>
              <a:spcPct val="100000"/>
            </a:lnSpc>
          </a:pPr>
          <a:r>
            <a:rPr lang="en-US" dirty="0"/>
            <a:t>Appendix</a:t>
          </a:r>
        </a:p>
      </dgm:t>
    </dgm:pt>
    <dgm:pt modelId="{33240217-A47B-46C3-BF82-1C95A75D7A46}" type="parTrans" cxnId="{8A15024D-EEEE-470E-8F55-7D2F663EFB74}">
      <dgm:prSet/>
      <dgm:spPr/>
      <dgm:t>
        <a:bodyPr/>
        <a:lstStyle/>
        <a:p>
          <a:endParaRPr lang="en-US"/>
        </a:p>
      </dgm:t>
    </dgm:pt>
    <dgm:pt modelId="{4E6D481A-94C6-4326-9D9E-044506700146}" type="sibTrans" cxnId="{8A15024D-EEEE-470E-8F55-7D2F663EFB74}">
      <dgm:prSet/>
      <dgm:spPr/>
      <dgm:t>
        <a:bodyPr/>
        <a:lstStyle/>
        <a:p>
          <a:endParaRPr lang="en-US"/>
        </a:p>
      </dgm:t>
    </dgm:pt>
    <dgm:pt modelId="{3C8AEB4C-1DF8-42B8-AABA-200F7EF583A2}" type="pres">
      <dgm:prSet presAssocID="{A81AA281-B30E-4DB3-BC19-058668316D14}" presName="root" presStyleCnt="0">
        <dgm:presLayoutVars>
          <dgm:dir/>
          <dgm:resizeHandles val="exact"/>
        </dgm:presLayoutVars>
      </dgm:prSet>
      <dgm:spPr/>
    </dgm:pt>
    <dgm:pt modelId="{AD88A231-A984-4756-9402-E13BB44D8021}" type="pres">
      <dgm:prSet presAssocID="{A81AA281-B30E-4DB3-BC19-058668316D14}" presName="container" presStyleCnt="0">
        <dgm:presLayoutVars>
          <dgm:dir/>
          <dgm:resizeHandles val="exact"/>
        </dgm:presLayoutVars>
      </dgm:prSet>
      <dgm:spPr/>
    </dgm:pt>
    <dgm:pt modelId="{5C8BE034-ACB6-43A1-84BD-E36F85FC9B17}" type="pres">
      <dgm:prSet presAssocID="{EE011882-5AFF-4279-987D-261AC5C47024}" presName="compNode" presStyleCnt="0"/>
      <dgm:spPr/>
    </dgm:pt>
    <dgm:pt modelId="{424B9B8D-76CD-4FFA-96D1-41C743BDB423}" type="pres">
      <dgm:prSet presAssocID="{EE011882-5AFF-4279-987D-261AC5C47024}" presName="iconBgRect" presStyleLbl="bgShp" presStyleIdx="0" presStyleCnt="6"/>
      <dgm:spPr/>
    </dgm:pt>
    <dgm:pt modelId="{B234A511-6F3E-41F6-A9A4-F97663F0696B}" type="pres">
      <dgm:prSet presAssocID="{EE011882-5AFF-4279-987D-261AC5C4702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eploy"/>
        </a:ext>
      </dgm:extLst>
    </dgm:pt>
    <dgm:pt modelId="{CE293AD2-FEFD-4435-9916-CB92B3F8AB9C}" type="pres">
      <dgm:prSet presAssocID="{EE011882-5AFF-4279-987D-261AC5C47024}" presName="spaceRect" presStyleCnt="0"/>
      <dgm:spPr/>
    </dgm:pt>
    <dgm:pt modelId="{2F4C8FFF-D43D-48DA-8E9C-889DB58F9C10}" type="pres">
      <dgm:prSet presAssocID="{EE011882-5AFF-4279-987D-261AC5C47024}" presName="textRect" presStyleLbl="revTx" presStyleIdx="0" presStyleCnt="6">
        <dgm:presLayoutVars>
          <dgm:chMax val="1"/>
          <dgm:chPref val="1"/>
        </dgm:presLayoutVars>
      </dgm:prSet>
      <dgm:spPr/>
    </dgm:pt>
    <dgm:pt modelId="{BF589591-7973-445C-9896-55C47C0A0BF4}" type="pres">
      <dgm:prSet presAssocID="{97258826-4235-46BD-B6ED-B4D7F0750999}" presName="sibTrans" presStyleLbl="sibTrans2D1" presStyleIdx="0" presStyleCnt="0"/>
      <dgm:spPr/>
    </dgm:pt>
    <dgm:pt modelId="{A46372B1-1AD4-4A1C-A549-E45796343621}" type="pres">
      <dgm:prSet presAssocID="{6E368C18-7E7A-475C-8EEF-64B4502B1275}" presName="compNode" presStyleCnt="0"/>
      <dgm:spPr/>
    </dgm:pt>
    <dgm:pt modelId="{F5AC25F6-BB86-40DF-961D-2D2B8F036CB8}" type="pres">
      <dgm:prSet presAssocID="{6E368C18-7E7A-475C-8EEF-64B4502B1275}" presName="iconBgRect" presStyleLbl="bgShp" presStyleIdx="1" presStyleCnt="6"/>
      <dgm:spPr/>
    </dgm:pt>
    <dgm:pt modelId="{C8792605-5FA3-4710-A2C7-D6E39451CCD7}" type="pres">
      <dgm:prSet presAssocID="{6E368C18-7E7A-475C-8EEF-64B4502B127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ke"/>
        </a:ext>
      </dgm:extLst>
    </dgm:pt>
    <dgm:pt modelId="{38FD272A-3C84-4352-A5F6-8BBCE198CC26}" type="pres">
      <dgm:prSet presAssocID="{6E368C18-7E7A-475C-8EEF-64B4502B1275}" presName="spaceRect" presStyleCnt="0"/>
      <dgm:spPr/>
    </dgm:pt>
    <dgm:pt modelId="{A70B23BE-5B30-4FE6-AA6A-8D237398E77E}" type="pres">
      <dgm:prSet presAssocID="{6E368C18-7E7A-475C-8EEF-64B4502B1275}" presName="textRect" presStyleLbl="revTx" presStyleIdx="1" presStyleCnt="6">
        <dgm:presLayoutVars>
          <dgm:chMax val="1"/>
          <dgm:chPref val="1"/>
        </dgm:presLayoutVars>
      </dgm:prSet>
      <dgm:spPr/>
    </dgm:pt>
    <dgm:pt modelId="{871F14A2-3640-4A46-86B7-517381B558EC}" type="pres">
      <dgm:prSet presAssocID="{E1DFA460-DFF9-4848-9241-94BFA3AA1884}" presName="sibTrans" presStyleLbl="sibTrans2D1" presStyleIdx="0" presStyleCnt="0"/>
      <dgm:spPr/>
    </dgm:pt>
    <dgm:pt modelId="{42FA89E9-BD03-4C0B-B8CB-760C4B667893}" type="pres">
      <dgm:prSet presAssocID="{4E047AAE-54AA-4D9C-A48D-6F175FA17C5F}" presName="compNode" presStyleCnt="0"/>
      <dgm:spPr/>
    </dgm:pt>
    <dgm:pt modelId="{B613AA5C-3B97-4895-92E8-C54BB2D7ADF4}" type="pres">
      <dgm:prSet presAssocID="{4E047AAE-54AA-4D9C-A48D-6F175FA17C5F}" presName="iconBgRect" presStyleLbl="bgShp" presStyleIdx="2" presStyleCnt="6"/>
      <dgm:spPr/>
    </dgm:pt>
    <dgm:pt modelId="{108D25C7-8A23-430E-BE5B-4FDB35C4EE4A}" type="pres">
      <dgm:prSet presAssocID="{4E047AAE-54AA-4D9C-A48D-6F175FA17C5F}"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Open Enrollment"/>
        </a:ext>
      </dgm:extLst>
    </dgm:pt>
    <dgm:pt modelId="{3D07FD05-775B-4C13-8735-A75CFDC5F858}" type="pres">
      <dgm:prSet presAssocID="{4E047AAE-54AA-4D9C-A48D-6F175FA17C5F}" presName="spaceRect" presStyleCnt="0"/>
      <dgm:spPr/>
    </dgm:pt>
    <dgm:pt modelId="{A39F5269-F482-4E90-B11F-7CF5C5AEC511}" type="pres">
      <dgm:prSet presAssocID="{4E047AAE-54AA-4D9C-A48D-6F175FA17C5F}" presName="textRect" presStyleLbl="revTx" presStyleIdx="2" presStyleCnt="6">
        <dgm:presLayoutVars>
          <dgm:chMax val="1"/>
          <dgm:chPref val="1"/>
        </dgm:presLayoutVars>
      </dgm:prSet>
      <dgm:spPr/>
    </dgm:pt>
    <dgm:pt modelId="{F2A19990-D1BC-4CA5-9764-6390D8CE226C}" type="pres">
      <dgm:prSet presAssocID="{1BA35F4E-FFBA-4B4C-9695-F3F3795DC8BA}" presName="sibTrans" presStyleLbl="sibTrans2D1" presStyleIdx="0" presStyleCnt="0"/>
      <dgm:spPr/>
    </dgm:pt>
    <dgm:pt modelId="{71C6BE98-3C83-498B-B539-80E1F2606D61}" type="pres">
      <dgm:prSet presAssocID="{97D51FD4-B626-4572-A741-BED5B154AEC6}" presName="compNode" presStyleCnt="0"/>
      <dgm:spPr/>
    </dgm:pt>
    <dgm:pt modelId="{9328FACB-F356-4A66-A230-822DA2AE71AB}" type="pres">
      <dgm:prSet presAssocID="{97D51FD4-B626-4572-A741-BED5B154AEC6}" presName="iconBgRect" presStyleLbl="bgShp" presStyleIdx="3" presStyleCnt="6"/>
      <dgm:spPr/>
    </dgm:pt>
    <dgm:pt modelId="{494202F1-4699-4E1A-B263-B40624B60A9E}" type="pres">
      <dgm:prSet presAssocID="{97D51FD4-B626-4572-A741-BED5B154AEC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Questionnaire"/>
        </a:ext>
      </dgm:extLst>
    </dgm:pt>
    <dgm:pt modelId="{3F653295-8ECF-4873-B763-683B2DB70416}" type="pres">
      <dgm:prSet presAssocID="{97D51FD4-B626-4572-A741-BED5B154AEC6}" presName="spaceRect" presStyleCnt="0"/>
      <dgm:spPr/>
    </dgm:pt>
    <dgm:pt modelId="{82E0567C-E283-4D37-935C-70C7CD7AC0E2}" type="pres">
      <dgm:prSet presAssocID="{97D51FD4-B626-4572-A741-BED5B154AEC6}" presName="textRect" presStyleLbl="revTx" presStyleIdx="3" presStyleCnt="6">
        <dgm:presLayoutVars>
          <dgm:chMax val="1"/>
          <dgm:chPref val="1"/>
        </dgm:presLayoutVars>
      </dgm:prSet>
      <dgm:spPr/>
    </dgm:pt>
    <dgm:pt modelId="{70A4B784-570D-4AE6-B923-225BB3C1FAF8}" type="pres">
      <dgm:prSet presAssocID="{84C8615D-9F26-449A-BABE-494AD387439F}" presName="sibTrans" presStyleLbl="sibTrans2D1" presStyleIdx="0" presStyleCnt="0"/>
      <dgm:spPr/>
    </dgm:pt>
    <dgm:pt modelId="{BBDD4CBD-340F-4F89-A262-B3222448321D}" type="pres">
      <dgm:prSet presAssocID="{071D8109-503D-460B-97C3-373E49E18211}" presName="compNode" presStyleCnt="0"/>
      <dgm:spPr/>
    </dgm:pt>
    <dgm:pt modelId="{9F57AEE8-5E72-4CEA-93BB-2C4952D6F5FA}" type="pres">
      <dgm:prSet presAssocID="{071D8109-503D-460B-97C3-373E49E18211}" presName="iconBgRect" presStyleLbl="bgShp" presStyleIdx="4" presStyleCnt="6"/>
      <dgm:spPr/>
    </dgm:pt>
    <dgm:pt modelId="{3E77A3CD-E0D7-48C2-AE8A-8B0CCFB71618}" type="pres">
      <dgm:prSet presAssocID="{071D8109-503D-460B-97C3-373E49E18211}"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Flow"/>
        </a:ext>
      </dgm:extLst>
    </dgm:pt>
    <dgm:pt modelId="{5F14252E-EF91-48E3-8733-C3F9FAB3ACD7}" type="pres">
      <dgm:prSet presAssocID="{071D8109-503D-460B-97C3-373E49E18211}" presName="spaceRect" presStyleCnt="0"/>
      <dgm:spPr/>
    </dgm:pt>
    <dgm:pt modelId="{6BFCE578-EC0A-4947-A2A5-656951A58731}" type="pres">
      <dgm:prSet presAssocID="{071D8109-503D-460B-97C3-373E49E18211}" presName="textRect" presStyleLbl="revTx" presStyleIdx="4" presStyleCnt="6">
        <dgm:presLayoutVars>
          <dgm:chMax val="1"/>
          <dgm:chPref val="1"/>
        </dgm:presLayoutVars>
      </dgm:prSet>
      <dgm:spPr/>
    </dgm:pt>
    <dgm:pt modelId="{24EA58C4-6D91-4FC6-AE83-3D633730CE13}" type="pres">
      <dgm:prSet presAssocID="{8994B3D2-202A-45CE-B3D3-68D6BDFB480F}" presName="sibTrans" presStyleLbl="sibTrans2D1" presStyleIdx="0" presStyleCnt="0"/>
      <dgm:spPr/>
    </dgm:pt>
    <dgm:pt modelId="{8A758FB6-B372-4812-BA75-0A9CD398C61C}" type="pres">
      <dgm:prSet presAssocID="{C5B4353E-C102-49C0-BF5C-B8DCD12B5BA0}" presName="compNode" presStyleCnt="0"/>
      <dgm:spPr/>
    </dgm:pt>
    <dgm:pt modelId="{BE0B917E-0B58-44D8-A844-BCF58ECA3067}" type="pres">
      <dgm:prSet presAssocID="{C5B4353E-C102-49C0-BF5C-B8DCD12B5BA0}" presName="iconBgRect" presStyleLbl="bgShp" presStyleIdx="5" presStyleCnt="6"/>
      <dgm:spPr/>
    </dgm:pt>
    <dgm:pt modelId="{CC28F087-1B17-43C6-B3EB-458AF3CE0107}" type="pres">
      <dgm:prSet presAssocID="{C5B4353E-C102-49C0-BF5C-B8DCD12B5BA0}"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Bulleted List"/>
        </a:ext>
      </dgm:extLst>
    </dgm:pt>
    <dgm:pt modelId="{797A11D1-15CF-4A38-8614-92CDECBAA0E4}" type="pres">
      <dgm:prSet presAssocID="{C5B4353E-C102-49C0-BF5C-B8DCD12B5BA0}" presName="spaceRect" presStyleCnt="0"/>
      <dgm:spPr/>
    </dgm:pt>
    <dgm:pt modelId="{E836BB90-6919-4AE9-AAD1-DAED9E085E3B}" type="pres">
      <dgm:prSet presAssocID="{C5B4353E-C102-49C0-BF5C-B8DCD12B5BA0}" presName="textRect" presStyleLbl="revTx" presStyleIdx="5" presStyleCnt="6">
        <dgm:presLayoutVars>
          <dgm:chMax val="1"/>
          <dgm:chPref val="1"/>
        </dgm:presLayoutVars>
      </dgm:prSet>
      <dgm:spPr/>
    </dgm:pt>
  </dgm:ptLst>
  <dgm:cxnLst>
    <dgm:cxn modelId="{1E2D5204-380A-4025-B889-2EFE1006BBC5}" type="presOf" srcId="{97D51FD4-B626-4572-A741-BED5B154AEC6}" destId="{82E0567C-E283-4D37-935C-70C7CD7AC0E2}" srcOrd="0" destOrd="0" presId="urn:microsoft.com/office/officeart/2018/2/layout/IconCircleList"/>
    <dgm:cxn modelId="{AB73F007-2C22-4D10-9E81-847E653E826B}" srcId="{A81AA281-B30E-4DB3-BC19-058668316D14}" destId="{97D51FD4-B626-4572-A741-BED5B154AEC6}" srcOrd="3" destOrd="0" parTransId="{2F626F51-0A41-438D-A074-DB944DAC909A}" sibTransId="{84C8615D-9F26-449A-BABE-494AD387439F}"/>
    <dgm:cxn modelId="{083C9308-4E4D-4A51-9995-3E98C2BC04CA}" type="presOf" srcId="{84C8615D-9F26-449A-BABE-494AD387439F}" destId="{70A4B784-570D-4AE6-B923-225BB3C1FAF8}" srcOrd="0" destOrd="0" presId="urn:microsoft.com/office/officeart/2018/2/layout/IconCircleList"/>
    <dgm:cxn modelId="{661E530B-46EF-4887-856E-122C2B1BBCD3}" type="presOf" srcId="{071D8109-503D-460B-97C3-373E49E18211}" destId="{6BFCE578-EC0A-4947-A2A5-656951A58731}" srcOrd="0" destOrd="0" presId="urn:microsoft.com/office/officeart/2018/2/layout/IconCircleList"/>
    <dgm:cxn modelId="{6FB16F38-53CC-4B44-A622-2F10D678B795}" type="presOf" srcId="{4E047AAE-54AA-4D9C-A48D-6F175FA17C5F}" destId="{A39F5269-F482-4E90-B11F-7CF5C5AEC511}" srcOrd="0" destOrd="0" presId="urn:microsoft.com/office/officeart/2018/2/layout/IconCircleList"/>
    <dgm:cxn modelId="{17234F68-4469-44BC-8612-AA23049CE899}" type="presOf" srcId="{97258826-4235-46BD-B6ED-B4D7F0750999}" destId="{BF589591-7973-445C-9896-55C47C0A0BF4}" srcOrd="0" destOrd="0" presId="urn:microsoft.com/office/officeart/2018/2/layout/IconCircleList"/>
    <dgm:cxn modelId="{8A15024D-EEEE-470E-8F55-7D2F663EFB74}" srcId="{A81AA281-B30E-4DB3-BC19-058668316D14}" destId="{C5B4353E-C102-49C0-BF5C-B8DCD12B5BA0}" srcOrd="5" destOrd="0" parTransId="{33240217-A47B-46C3-BF82-1C95A75D7A46}" sibTransId="{4E6D481A-94C6-4326-9D9E-044506700146}"/>
    <dgm:cxn modelId="{30AD1352-94A4-4E7D-8A1F-34181078BA68}" type="presOf" srcId="{6E368C18-7E7A-475C-8EEF-64B4502B1275}" destId="{A70B23BE-5B30-4FE6-AA6A-8D237398E77E}" srcOrd="0" destOrd="0" presId="urn:microsoft.com/office/officeart/2018/2/layout/IconCircleList"/>
    <dgm:cxn modelId="{BA6D1257-6648-4504-8D4C-8A9846755AB3}" type="presOf" srcId="{1BA35F4E-FFBA-4B4C-9695-F3F3795DC8BA}" destId="{F2A19990-D1BC-4CA5-9764-6390D8CE226C}" srcOrd="0" destOrd="0" presId="urn:microsoft.com/office/officeart/2018/2/layout/IconCircleList"/>
    <dgm:cxn modelId="{147B9B82-31E4-471F-8FBD-D65195CDA5E5}" srcId="{A81AA281-B30E-4DB3-BC19-058668316D14}" destId="{EE011882-5AFF-4279-987D-261AC5C47024}" srcOrd="0" destOrd="0" parTransId="{9F455211-E07A-4FC5-AF0A-9FCB600DF280}" sibTransId="{97258826-4235-46BD-B6ED-B4D7F0750999}"/>
    <dgm:cxn modelId="{FC7F528C-D339-48AB-B2BA-717FCCD15560}" type="presOf" srcId="{C5B4353E-C102-49C0-BF5C-B8DCD12B5BA0}" destId="{E836BB90-6919-4AE9-AAD1-DAED9E085E3B}" srcOrd="0" destOrd="0" presId="urn:microsoft.com/office/officeart/2018/2/layout/IconCircleList"/>
    <dgm:cxn modelId="{F2C4D48C-0C7D-4B8E-A5EA-5B2594DBD619}" srcId="{A81AA281-B30E-4DB3-BC19-058668316D14}" destId="{4E047AAE-54AA-4D9C-A48D-6F175FA17C5F}" srcOrd="2" destOrd="0" parTransId="{7C9AC746-2400-4C3F-89B7-62FDF5FB738A}" sibTransId="{1BA35F4E-FFBA-4B4C-9695-F3F3795DC8BA}"/>
    <dgm:cxn modelId="{D6316A93-378B-4232-AC30-7CA15CCD6C5D}" type="presOf" srcId="{A81AA281-B30E-4DB3-BC19-058668316D14}" destId="{3C8AEB4C-1DF8-42B8-AABA-200F7EF583A2}" srcOrd="0" destOrd="0" presId="urn:microsoft.com/office/officeart/2018/2/layout/IconCircleList"/>
    <dgm:cxn modelId="{2D5DA0A4-B2BB-4655-9561-C930BC6B60D7}" srcId="{A81AA281-B30E-4DB3-BC19-058668316D14}" destId="{6E368C18-7E7A-475C-8EEF-64B4502B1275}" srcOrd="1" destOrd="0" parTransId="{5C4D1D48-3149-47B5-8F2E-523FD8EDC1D4}" sibTransId="{E1DFA460-DFF9-4848-9241-94BFA3AA1884}"/>
    <dgm:cxn modelId="{CA7F1BA6-BA09-4684-9C82-847E906159EC}" srcId="{A81AA281-B30E-4DB3-BC19-058668316D14}" destId="{071D8109-503D-460B-97C3-373E49E18211}" srcOrd="4" destOrd="0" parTransId="{2F0F1512-2233-43DE-8856-C5092D3E19ED}" sibTransId="{8994B3D2-202A-45CE-B3D3-68D6BDFB480F}"/>
    <dgm:cxn modelId="{5578FDD5-9D8C-47AB-8B79-C32032BD866C}" type="presOf" srcId="{EE011882-5AFF-4279-987D-261AC5C47024}" destId="{2F4C8FFF-D43D-48DA-8E9C-889DB58F9C10}" srcOrd="0" destOrd="0" presId="urn:microsoft.com/office/officeart/2018/2/layout/IconCircleList"/>
    <dgm:cxn modelId="{161462DF-4856-4E62-AE42-60DDA6550A20}" type="presOf" srcId="{8994B3D2-202A-45CE-B3D3-68D6BDFB480F}" destId="{24EA58C4-6D91-4FC6-AE83-3D633730CE13}" srcOrd="0" destOrd="0" presId="urn:microsoft.com/office/officeart/2018/2/layout/IconCircleList"/>
    <dgm:cxn modelId="{F6A8B9F2-DF34-4225-961C-4F29967CC07A}" type="presOf" srcId="{E1DFA460-DFF9-4848-9241-94BFA3AA1884}" destId="{871F14A2-3640-4A46-86B7-517381B558EC}" srcOrd="0" destOrd="0" presId="urn:microsoft.com/office/officeart/2018/2/layout/IconCircleList"/>
    <dgm:cxn modelId="{8D58094F-FF8D-4A69-BCB9-77A6F3F93AD6}" type="presParOf" srcId="{3C8AEB4C-1DF8-42B8-AABA-200F7EF583A2}" destId="{AD88A231-A984-4756-9402-E13BB44D8021}" srcOrd="0" destOrd="0" presId="urn:microsoft.com/office/officeart/2018/2/layout/IconCircleList"/>
    <dgm:cxn modelId="{F59CC41B-F1E1-41EF-BCF9-4B196854F074}" type="presParOf" srcId="{AD88A231-A984-4756-9402-E13BB44D8021}" destId="{5C8BE034-ACB6-43A1-84BD-E36F85FC9B17}" srcOrd="0" destOrd="0" presId="urn:microsoft.com/office/officeart/2018/2/layout/IconCircleList"/>
    <dgm:cxn modelId="{1A00D4C9-C205-4D13-B2E2-27B8C2E80124}" type="presParOf" srcId="{5C8BE034-ACB6-43A1-84BD-E36F85FC9B17}" destId="{424B9B8D-76CD-4FFA-96D1-41C743BDB423}" srcOrd="0" destOrd="0" presId="urn:microsoft.com/office/officeart/2018/2/layout/IconCircleList"/>
    <dgm:cxn modelId="{FAE51EEF-A566-4315-98D0-3957ECE22984}" type="presParOf" srcId="{5C8BE034-ACB6-43A1-84BD-E36F85FC9B17}" destId="{B234A511-6F3E-41F6-A9A4-F97663F0696B}" srcOrd="1" destOrd="0" presId="urn:microsoft.com/office/officeart/2018/2/layout/IconCircleList"/>
    <dgm:cxn modelId="{289E9777-2E1D-4D21-A972-F31E657BE0BF}" type="presParOf" srcId="{5C8BE034-ACB6-43A1-84BD-E36F85FC9B17}" destId="{CE293AD2-FEFD-4435-9916-CB92B3F8AB9C}" srcOrd="2" destOrd="0" presId="urn:microsoft.com/office/officeart/2018/2/layout/IconCircleList"/>
    <dgm:cxn modelId="{1ABAA509-3C3B-42F5-8390-2B55F95E3048}" type="presParOf" srcId="{5C8BE034-ACB6-43A1-84BD-E36F85FC9B17}" destId="{2F4C8FFF-D43D-48DA-8E9C-889DB58F9C10}" srcOrd="3" destOrd="0" presId="urn:microsoft.com/office/officeart/2018/2/layout/IconCircleList"/>
    <dgm:cxn modelId="{5D4FD4BB-73D2-412C-89D2-B3F92F56234D}" type="presParOf" srcId="{AD88A231-A984-4756-9402-E13BB44D8021}" destId="{BF589591-7973-445C-9896-55C47C0A0BF4}" srcOrd="1" destOrd="0" presId="urn:microsoft.com/office/officeart/2018/2/layout/IconCircleList"/>
    <dgm:cxn modelId="{81F99011-01D1-485D-9586-D7F3F16F7949}" type="presParOf" srcId="{AD88A231-A984-4756-9402-E13BB44D8021}" destId="{A46372B1-1AD4-4A1C-A549-E45796343621}" srcOrd="2" destOrd="0" presId="urn:microsoft.com/office/officeart/2018/2/layout/IconCircleList"/>
    <dgm:cxn modelId="{817F2B03-8139-4944-9760-27581075BDB6}" type="presParOf" srcId="{A46372B1-1AD4-4A1C-A549-E45796343621}" destId="{F5AC25F6-BB86-40DF-961D-2D2B8F036CB8}" srcOrd="0" destOrd="0" presId="urn:microsoft.com/office/officeart/2018/2/layout/IconCircleList"/>
    <dgm:cxn modelId="{B5814742-ACFA-4DD1-AD03-93446CDFF493}" type="presParOf" srcId="{A46372B1-1AD4-4A1C-A549-E45796343621}" destId="{C8792605-5FA3-4710-A2C7-D6E39451CCD7}" srcOrd="1" destOrd="0" presId="urn:microsoft.com/office/officeart/2018/2/layout/IconCircleList"/>
    <dgm:cxn modelId="{2C030004-3EE9-43DE-8369-8E4BDC3E8707}" type="presParOf" srcId="{A46372B1-1AD4-4A1C-A549-E45796343621}" destId="{38FD272A-3C84-4352-A5F6-8BBCE198CC26}" srcOrd="2" destOrd="0" presId="urn:microsoft.com/office/officeart/2018/2/layout/IconCircleList"/>
    <dgm:cxn modelId="{C6C7D1AF-56CE-437C-B4E5-530CF40CBC9D}" type="presParOf" srcId="{A46372B1-1AD4-4A1C-A549-E45796343621}" destId="{A70B23BE-5B30-4FE6-AA6A-8D237398E77E}" srcOrd="3" destOrd="0" presId="urn:microsoft.com/office/officeart/2018/2/layout/IconCircleList"/>
    <dgm:cxn modelId="{4B6AE2C4-896E-44A3-94DB-B99D43C7FD13}" type="presParOf" srcId="{AD88A231-A984-4756-9402-E13BB44D8021}" destId="{871F14A2-3640-4A46-86B7-517381B558EC}" srcOrd="3" destOrd="0" presId="urn:microsoft.com/office/officeart/2018/2/layout/IconCircleList"/>
    <dgm:cxn modelId="{6A1255E3-11F5-4917-8284-FADA83AE25F1}" type="presParOf" srcId="{AD88A231-A984-4756-9402-E13BB44D8021}" destId="{42FA89E9-BD03-4C0B-B8CB-760C4B667893}" srcOrd="4" destOrd="0" presId="urn:microsoft.com/office/officeart/2018/2/layout/IconCircleList"/>
    <dgm:cxn modelId="{BCEFA79B-0B24-46ED-83A7-D5EDDE8EA588}" type="presParOf" srcId="{42FA89E9-BD03-4C0B-B8CB-760C4B667893}" destId="{B613AA5C-3B97-4895-92E8-C54BB2D7ADF4}" srcOrd="0" destOrd="0" presId="urn:microsoft.com/office/officeart/2018/2/layout/IconCircleList"/>
    <dgm:cxn modelId="{7F0A7EFA-A674-44A0-8ED2-FB9B7A13D54F}" type="presParOf" srcId="{42FA89E9-BD03-4C0B-B8CB-760C4B667893}" destId="{108D25C7-8A23-430E-BE5B-4FDB35C4EE4A}" srcOrd="1" destOrd="0" presId="urn:microsoft.com/office/officeart/2018/2/layout/IconCircleList"/>
    <dgm:cxn modelId="{9D36EBB1-B5EE-413C-92CD-6E785D60DA83}" type="presParOf" srcId="{42FA89E9-BD03-4C0B-B8CB-760C4B667893}" destId="{3D07FD05-775B-4C13-8735-A75CFDC5F858}" srcOrd="2" destOrd="0" presId="urn:microsoft.com/office/officeart/2018/2/layout/IconCircleList"/>
    <dgm:cxn modelId="{3BCB6AC7-AD7F-4F0E-BEB3-03122B49ECC1}" type="presParOf" srcId="{42FA89E9-BD03-4C0B-B8CB-760C4B667893}" destId="{A39F5269-F482-4E90-B11F-7CF5C5AEC511}" srcOrd="3" destOrd="0" presId="urn:microsoft.com/office/officeart/2018/2/layout/IconCircleList"/>
    <dgm:cxn modelId="{9A5B70B4-EFB5-4A7B-A28A-B55B7B149EF7}" type="presParOf" srcId="{AD88A231-A984-4756-9402-E13BB44D8021}" destId="{F2A19990-D1BC-4CA5-9764-6390D8CE226C}" srcOrd="5" destOrd="0" presId="urn:microsoft.com/office/officeart/2018/2/layout/IconCircleList"/>
    <dgm:cxn modelId="{F82FE6B4-0F66-4084-B579-267E8BBA1681}" type="presParOf" srcId="{AD88A231-A984-4756-9402-E13BB44D8021}" destId="{71C6BE98-3C83-498B-B539-80E1F2606D61}" srcOrd="6" destOrd="0" presId="urn:microsoft.com/office/officeart/2018/2/layout/IconCircleList"/>
    <dgm:cxn modelId="{4EB00D7E-8605-4498-8957-8FF931539D36}" type="presParOf" srcId="{71C6BE98-3C83-498B-B539-80E1F2606D61}" destId="{9328FACB-F356-4A66-A230-822DA2AE71AB}" srcOrd="0" destOrd="0" presId="urn:microsoft.com/office/officeart/2018/2/layout/IconCircleList"/>
    <dgm:cxn modelId="{06D67084-1D55-42E1-8BA5-B707E7FED714}" type="presParOf" srcId="{71C6BE98-3C83-498B-B539-80E1F2606D61}" destId="{494202F1-4699-4E1A-B263-B40624B60A9E}" srcOrd="1" destOrd="0" presId="urn:microsoft.com/office/officeart/2018/2/layout/IconCircleList"/>
    <dgm:cxn modelId="{200A92DC-5E13-455B-8814-524BDDBCF8E3}" type="presParOf" srcId="{71C6BE98-3C83-498B-B539-80E1F2606D61}" destId="{3F653295-8ECF-4873-B763-683B2DB70416}" srcOrd="2" destOrd="0" presId="urn:microsoft.com/office/officeart/2018/2/layout/IconCircleList"/>
    <dgm:cxn modelId="{916B6299-0B1B-4142-9952-1F1BB5C4E6CC}" type="presParOf" srcId="{71C6BE98-3C83-498B-B539-80E1F2606D61}" destId="{82E0567C-E283-4D37-935C-70C7CD7AC0E2}" srcOrd="3" destOrd="0" presId="urn:microsoft.com/office/officeart/2018/2/layout/IconCircleList"/>
    <dgm:cxn modelId="{3FDC6BC7-4290-4845-99EF-7828119C4891}" type="presParOf" srcId="{AD88A231-A984-4756-9402-E13BB44D8021}" destId="{70A4B784-570D-4AE6-B923-225BB3C1FAF8}" srcOrd="7" destOrd="0" presId="urn:microsoft.com/office/officeart/2018/2/layout/IconCircleList"/>
    <dgm:cxn modelId="{716C5015-1F91-4C30-BF32-8070FC0E1F8C}" type="presParOf" srcId="{AD88A231-A984-4756-9402-E13BB44D8021}" destId="{BBDD4CBD-340F-4F89-A262-B3222448321D}" srcOrd="8" destOrd="0" presId="urn:microsoft.com/office/officeart/2018/2/layout/IconCircleList"/>
    <dgm:cxn modelId="{82FC3EF1-F546-4ABB-88ED-7327F46ED827}" type="presParOf" srcId="{BBDD4CBD-340F-4F89-A262-B3222448321D}" destId="{9F57AEE8-5E72-4CEA-93BB-2C4952D6F5FA}" srcOrd="0" destOrd="0" presId="urn:microsoft.com/office/officeart/2018/2/layout/IconCircleList"/>
    <dgm:cxn modelId="{962B4840-B3C5-4F9C-9BDE-941D47070EDE}" type="presParOf" srcId="{BBDD4CBD-340F-4F89-A262-B3222448321D}" destId="{3E77A3CD-E0D7-48C2-AE8A-8B0CCFB71618}" srcOrd="1" destOrd="0" presId="urn:microsoft.com/office/officeart/2018/2/layout/IconCircleList"/>
    <dgm:cxn modelId="{03198BFD-D950-435B-9F10-CC4F092E67FB}" type="presParOf" srcId="{BBDD4CBD-340F-4F89-A262-B3222448321D}" destId="{5F14252E-EF91-48E3-8733-C3F9FAB3ACD7}" srcOrd="2" destOrd="0" presId="urn:microsoft.com/office/officeart/2018/2/layout/IconCircleList"/>
    <dgm:cxn modelId="{C9789EA5-09A1-4141-9EE9-2F71B0B76E7C}" type="presParOf" srcId="{BBDD4CBD-340F-4F89-A262-B3222448321D}" destId="{6BFCE578-EC0A-4947-A2A5-656951A58731}" srcOrd="3" destOrd="0" presId="urn:microsoft.com/office/officeart/2018/2/layout/IconCircleList"/>
    <dgm:cxn modelId="{FDA2ED11-72B4-4C56-9834-3B6CA4416772}" type="presParOf" srcId="{AD88A231-A984-4756-9402-E13BB44D8021}" destId="{24EA58C4-6D91-4FC6-AE83-3D633730CE13}" srcOrd="9" destOrd="0" presId="urn:microsoft.com/office/officeart/2018/2/layout/IconCircleList"/>
    <dgm:cxn modelId="{DE41CFEC-9B1B-4685-BA01-D88C2F64FC91}" type="presParOf" srcId="{AD88A231-A984-4756-9402-E13BB44D8021}" destId="{8A758FB6-B372-4812-BA75-0A9CD398C61C}" srcOrd="10" destOrd="0" presId="urn:microsoft.com/office/officeart/2018/2/layout/IconCircleList"/>
    <dgm:cxn modelId="{F0E7FF54-ACFB-46C0-B8BE-C5A9C6B37690}" type="presParOf" srcId="{8A758FB6-B372-4812-BA75-0A9CD398C61C}" destId="{BE0B917E-0B58-44D8-A844-BCF58ECA3067}" srcOrd="0" destOrd="0" presId="urn:microsoft.com/office/officeart/2018/2/layout/IconCircleList"/>
    <dgm:cxn modelId="{6AC9A9C2-607A-459C-84F3-718EF532ADD9}" type="presParOf" srcId="{8A758FB6-B372-4812-BA75-0A9CD398C61C}" destId="{CC28F087-1B17-43C6-B3EB-458AF3CE0107}" srcOrd="1" destOrd="0" presId="urn:microsoft.com/office/officeart/2018/2/layout/IconCircleList"/>
    <dgm:cxn modelId="{0E1FC9D8-CE81-4522-833E-10E9967028A1}" type="presParOf" srcId="{8A758FB6-B372-4812-BA75-0A9CD398C61C}" destId="{797A11D1-15CF-4A38-8614-92CDECBAA0E4}" srcOrd="2" destOrd="0" presId="urn:microsoft.com/office/officeart/2018/2/layout/IconCircleList"/>
    <dgm:cxn modelId="{14FDADCE-C127-439B-BEE7-DE996C0DB1C8}" type="presParOf" srcId="{8A758FB6-B372-4812-BA75-0A9CD398C61C}" destId="{E836BB90-6919-4AE9-AAD1-DAED9E085E3B}"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836959-3DDC-4768-B371-C03368E50F7C}"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47ECCCE0-06B1-482F-BCD7-7FC3CBFA204E}">
      <dgm:prSet/>
      <dgm:spPr/>
      <dgm:t>
        <a:bodyPr/>
        <a:lstStyle/>
        <a:p>
          <a:r>
            <a:rPr lang="en-US" dirty="0"/>
            <a:t>Methodologies used for Data Analysis</a:t>
          </a:r>
        </a:p>
      </dgm:t>
    </dgm:pt>
    <dgm:pt modelId="{BC980FB8-4520-466D-8117-76D1141C48F3}" type="parTrans" cxnId="{C0107A9E-52BF-410B-B67D-4FDD7FA7EA50}">
      <dgm:prSet/>
      <dgm:spPr/>
      <dgm:t>
        <a:bodyPr/>
        <a:lstStyle/>
        <a:p>
          <a:endParaRPr lang="en-US"/>
        </a:p>
      </dgm:t>
    </dgm:pt>
    <dgm:pt modelId="{93669A53-2B45-44AC-9408-C26C1A6ED61D}" type="sibTrans" cxnId="{C0107A9E-52BF-410B-B67D-4FDD7FA7EA50}">
      <dgm:prSet/>
      <dgm:spPr/>
      <dgm:t>
        <a:bodyPr/>
        <a:lstStyle/>
        <a:p>
          <a:endParaRPr lang="en-US"/>
        </a:p>
      </dgm:t>
    </dgm:pt>
    <dgm:pt modelId="{C081AFF4-38C1-4857-9354-08A5CE685565}">
      <dgm:prSet/>
      <dgm:spPr/>
      <dgm:t>
        <a:bodyPr/>
        <a:lstStyle/>
        <a:p>
          <a:r>
            <a:rPr lang="en-US" dirty="0"/>
            <a:t>Data Collection using the SpaceX API and </a:t>
          </a:r>
          <a:r>
            <a:rPr lang="en-US" dirty="0" err="1"/>
            <a:t>Webscraping</a:t>
          </a:r>
          <a:r>
            <a:rPr lang="en-US" dirty="0"/>
            <a:t> &amp; Data cleaning</a:t>
          </a:r>
        </a:p>
      </dgm:t>
    </dgm:pt>
    <dgm:pt modelId="{E503E7DC-0C45-44A3-A60D-ED315675ED2F}" type="parTrans" cxnId="{766FDC1D-2C3C-4352-A262-17CCA9CD454A}">
      <dgm:prSet/>
      <dgm:spPr/>
      <dgm:t>
        <a:bodyPr/>
        <a:lstStyle/>
        <a:p>
          <a:endParaRPr lang="en-US"/>
        </a:p>
      </dgm:t>
    </dgm:pt>
    <dgm:pt modelId="{E66E3ACF-277E-4880-9646-DD6AB1F8AB6F}" type="sibTrans" cxnId="{766FDC1D-2C3C-4352-A262-17CCA9CD454A}">
      <dgm:prSet/>
      <dgm:spPr/>
      <dgm:t>
        <a:bodyPr/>
        <a:lstStyle/>
        <a:p>
          <a:endParaRPr lang="en-US"/>
        </a:p>
      </dgm:t>
    </dgm:pt>
    <dgm:pt modelId="{C5F090C0-FEF5-43EF-972D-9E22864AFF37}">
      <dgm:prSet/>
      <dgm:spPr/>
      <dgm:t>
        <a:bodyPr/>
        <a:lstStyle/>
        <a:p>
          <a:r>
            <a:rPr lang="en-US" dirty="0"/>
            <a:t>Exploratory Data Analysis (EDA), data wrangling, data visualization &amp; interactive visual analytics</a:t>
          </a:r>
        </a:p>
      </dgm:t>
    </dgm:pt>
    <dgm:pt modelId="{97D30C76-9EAC-499F-B634-DA07C3F105E0}" type="parTrans" cxnId="{DF80BB45-3E4E-429A-819A-D9A4AF79B8D3}">
      <dgm:prSet/>
      <dgm:spPr/>
      <dgm:t>
        <a:bodyPr/>
        <a:lstStyle/>
        <a:p>
          <a:endParaRPr lang="en-US"/>
        </a:p>
      </dgm:t>
    </dgm:pt>
    <dgm:pt modelId="{A4BC74FB-F191-4105-A3A7-A7A92EA802DF}" type="sibTrans" cxnId="{DF80BB45-3E4E-429A-819A-D9A4AF79B8D3}">
      <dgm:prSet/>
      <dgm:spPr/>
      <dgm:t>
        <a:bodyPr/>
        <a:lstStyle/>
        <a:p>
          <a:endParaRPr lang="en-US"/>
        </a:p>
      </dgm:t>
    </dgm:pt>
    <dgm:pt modelId="{4D6170FC-AB71-4BF0-A637-09DBB6261030}">
      <dgm:prSet/>
      <dgm:spPr/>
      <dgm:t>
        <a:bodyPr/>
        <a:lstStyle/>
        <a:p>
          <a:r>
            <a:rPr lang="en-US" dirty="0"/>
            <a:t>Machine Learning Prediction</a:t>
          </a:r>
        </a:p>
      </dgm:t>
    </dgm:pt>
    <dgm:pt modelId="{4BEDD843-2D10-4745-A676-125E73920BA4}" type="parTrans" cxnId="{E1D97B54-91D1-44C9-9956-11737EA86CAC}">
      <dgm:prSet/>
      <dgm:spPr/>
      <dgm:t>
        <a:bodyPr/>
        <a:lstStyle/>
        <a:p>
          <a:endParaRPr lang="en-US"/>
        </a:p>
      </dgm:t>
    </dgm:pt>
    <dgm:pt modelId="{603C9199-343B-497A-997E-70CD0AFD5CA9}" type="sibTrans" cxnId="{E1D97B54-91D1-44C9-9956-11737EA86CAC}">
      <dgm:prSet/>
      <dgm:spPr/>
      <dgm:t>
        <a:bodyPr/>
        <a:lstStyle/>
        <a:p>
          <a:endParaRPr lang="en-US"/>
        </a:p>
      </dgm:t>
    </dgm:pt>
    <dgm:pt modelId="{A94ADEF6-3D9E-4131-974B-52F33990D042}">
      <dgm:prSet/>
      <dgm:spPr/>
      <dgm:t>
        <a:bodyPr/>
        <a:lstStyle/>
        <a:p>
          <a:r>
            <a:rPr lang="en-US" dirty="0"/>
            <a:t>Summary of all results</a:t>
          </a:r>
        </a:p>
      </dgm:t>
    </dgm:pt>
    <dgm:pt modelId="{34D77090-795F-4963-B6A0-25ACFC812E1E}" type="parTrans" cxnId="{FF6FB322-DAEC-4222-9E5E-920AF126D6E2}">
      <dgm:prSet/>
      <dgm:spPr/>
      <dgm:t>
        <a:bodyPr/>
        <a:lstStyle/>
        <a:p>
          <a:endParaRPr lang="en-US"/>
        </a:p>
      </dgm:t>
    </dgm:pt>
    <dgm:pt modelId="{8B9DBEAE-0727-4982-84BB-22A14E50E33B}" type="sibTrans" cxnId="{FF6FB322-DAEC-4222-9E5E-920AF126D6E2}">
      <dgm:prSet/>
      <dgm:spPr/>
      <dgm:t>
        <a:bodyPr/>
        <a:lstStyle/>
        <a:p>
          <a:endParaRPr lang="en-US"/>
        </a:p>
      </dgm:t>
    </dgm:pt>
    <dgm:pt modelId="{6936B095-4884-400F-9BB3-166836DD651E}">
      <dgm:prSet/>
      <dgm:spPr/>
      <dgm:t>
        <a:bodyPr/>
        <a:lstStyle/>
        <a:p>
          <a:r>
            <a:rPr lang="en-US" dirty="0"/>
            <a:t>Machine Learning Prediction</a:t>
          </a:r>
        </a:p>
      </dgm:t>
    </dgm:pt>
    <dgm:pt modelId="{15CF5138-57ED-4E44-9BF0-0595F8D6EBBF}" type="parTrans" cxnId="{663B9B72-4015-468E-AD04-0633FB81C785}">
      <dgm:prSet/>
      <dgm:spPr/>
      <dgm:t>
        <a:bodyPr/>
        <a:lstStyle/>
        <a:p>
          <a:endParaRPr lang="en-US"/>
        </a:p>
      </dgm:t>
    </dgm:pt>
    <dgm:pt modelId="{59CB48DB-5583-4A6C-A299-AF08438C02BF}" type="sibTrans" cxnId="{663B9B72-4015-468E-AD04-0633FB81C785}">
      <dgm:prSet/>
      <dgm:spPr/>
      <dgm:t>
        <a:bodyPr/>
        <a:lstStyle/>
        <a:p>
          <a:endParaRPr lang="en-US"/>
        </a:p>
      </dgm:t>
    </dgm:pt>
    <dgm:pt modelId="{9807882F-1B4A-4CEA-938A-78B303113360}">
      <dgm:prSet/>
      <dgm:spPr/>
      <dgm:t>
        <a:bodyPr/>
        <a:lstStyle/>
        <a:p>
          <a:r>
            <a:rPr lang="en-US" dirty="0"/>
            <a:t>Collected data from public website</a:t>
          </a:r>
        </a:p>
      </dgm:t>
    </dgm:pt>
    <dgm:pt modelId="{11D713F0-A5FD-47C6-874C-5D601D932636}" type="parTrans" cxnId="{26B30CA3-BBB9-42C5-B9D9-C60403211B75}">
      <dgm:prSet/>
      <dgm:spPr/>
      <dgm:t>
        <a:bodyPr/>
        <a:lstStyle/>
        <a:p>
          <a:endParaRPr lang="en-US"/>
        </a:p>
      </dgm:t>
    </dgm:pt>
    <dgm:pt modelId="{592EE7E4-EC6B-44FA-9B86-0AE6A96F092C}" type="sibTrans" cxnId="{26B30CA3-BBB9-42C5-B9D9-C60403211B75}">
      <dgm:prSet/>
      <dgm:spPr/>
      <dgm:t>
        <a:bodyPr/>
        <a:lstStyle/>
        <a:p>
          <a:endParaRPr lang="en-US"/>
        </a:p>
      </dgm:t>
    </dgm:pt>
    <dgm:pt modelId="{7717D493-3097-4CB9-9C9D-B6FBF1FF6B89}">
      <dgm:prSet/>
      <dgm:spPr/>
      <dgm:t>
        <a:bodyPr/>
        <a:lstStyle/>
        <a:p>
          <a:r>
            <a:rPr lang="en-US" dirty="0"/>
            <a:t>Identified which features are the best at predicting successful outcomes</a:t>
          </a:r>
        </a:p>
      </dgm:t>
    </dgm:pt>
    <dgm:pt modelId="{E05880F0-6DF4-4D80-B5CE-FCB72D4AED23}" type="parTrans" cxnId="{A1DE6835-DA50-4C04-B8CD-A238D67CBD12}">
      <dgm:prSet/>
      <dgm:spPr/>
      <dgm:t>
        <a:bodyPr/>
        <a:lstStyle/>
        <a:p>
          <a:endParaRPr lang="en-US"/>
        </a:p>
      </dgm:t>
    </dgm:pt>
    <dgm:pt modelId="{22D75DD5-3FCF-4589-B9A7-13EF4887314A}" type="sibTrans" cxnId="{A1DE6835-DA50-4C04-B8CD-A238D67CBD12}">
      <dgm:prSet/>
      <dgm:spPr/>
      <dgm:t>
        <a:bodyPr/>
        <a:lstStyle/>
        <a:p>
          <a:endParaRPr lang="en-US"/>
        </a:p>
      </dgm:t>
    </dgm:pt>
    <dgm:pt modelId="{64B3D382-1D39-47A5-BEA4-B98427ABFBE9}">
      <dgm:prSet/>
      <dgm:spPr/>
      <dgm:t>
        <a:bodyPr/>
        <a:lstStyle/>
        <a:p>
          <a:r>
            <a:rPr lang="en-US" dirty="0"/>
            <a:t>By applying some basic statistical analysis and data visualization, I was able to see how variables are related to each other.   </a:t>
          </a:r>
        </a:p>
      </dgm:t>
    </dgm:pt>
    <dgm:pt modelId="{0FD63683-E506-4662-A227-287F0529B427}" type="parTrans" cxnId="{5AF6FB35-EBBB-4DB5-A33E-493DB33D253C}">
      <dgm:prSet/>
      <dgm:spPr/>
      <dgm:t>
        <a:bodyPr/>
        <a:lstStyle/>
        <a:p>
          <a:endParaRPr lang="en-US"/>
        </a:p>
      </dgm:t>
    </dgm:pt>
    <dgm:pt modelId="{7807F999-53EF-44DB-994F-935DC3F7BE9B}" type="sibTrans" cxnId="{5AF6FB35-EBBB-4DB5-A33E-493DB33D253C}">
      <dgm:prSet/>
      <dgm:spPr/>
      <dgm:t>
        <a:bodyPr/>
        <a:lstStyle/>
        <a:p>
          <a:endParaRPr lang="en-US"/>
        </a:p>
      </dgm:t>
    </dgm:pt>
    <dgm:pt modelId="{83ABCE8E-C5A9-4D47-AF3E-2B6D086DA2F6}">
      <dgm:prSet/>
      <dgm:spPr/>
      <dgm:t>
        <a:bodyPr/>
        <a:lstStyle/>
        <a:p>
          <a:r>
            <a:rPr lang="en-US" dirty="0"/>
            <a:t>Tested various models to predict which one performs best on the dataset</a:t>
          </a:r>
        </a:p>
      </dgm:t>
    </dgm:pt>
    <dgm:pt modelId="{3EF10710-47AC-46D7-9F16-66912159F703}" type="parTrans" cxnId="{5E6FBF23-9D2F-4FE1-A9FE-AC7C57AC7707}">
      <dgm:prSet/>
      <dgm:spPr/>
      <dgm:t>
        <a:bodyPr/>
        <a:lstStyle/>
        <a:p>
          <a:endParaRPr lang="en-US"/>
        </a:p>
      </dgm:t>
    </dgm:pt>
    <dgm:pt modelId="{A5B69105-BF0D-4CD1-B82C-453ADA93CFC0}" type="sibTrans" cxnId="{5E6FBF23-9D2F-4FE1-A9FE-AC7C57AC7707}">
      <dgm:prSet/>
      <dgm:spPr/>
      <dgm:t>
        <a:bodyPr/>
        <a:lstStyle/>
        <a:p>
          <a:endParaRPr lang="en-US"/>
        </a:p>
      </dgm:t>
    </dgm:pt>
    <dgm:pt modelId="{F776388D-F82D-4CAA-AB22-293F2430677F}" type="pres">
      <dgm:prSet presAssocID="{28836959-3DDC-4768-B371-C03368E50F7C}" presName="linear" presStyleCnt="0">
        <dgm:presLayoutVars>
          <dgm:dir/>
          <dgm:animLvl val="lvl"/>
          <dgm:resizeHandles val="exact"/>
        </dgm:presLayoutVars>
      </dgm:prSet>
      <dgm:spPr/>
    </dgm:pt>
    <dgm:pt modelId="{8C697099-A64B-4D0E-88CD-1B735F1D66D2}" type="pres">
      <dgm:prSet presAssocID="{47ECCCE0-06B1-482F-BCD7-7FC3CBFA204E}" presName="parentLin" presStyleCnt="0"/>
      <dgm:spPr/>
    </dgm:pt>
    <dgm:pt modelId="{8288D74F-BBFE-4E8B-AD3A-F88E42A52B12}" type="pres">
      <dgm:prSet presAssocID="{47ECCCE0-06B1-482F-BCD7-7FC3CBFA204E}" presName="parentLeftMargin" presStyleLbl="node1" presStyleIdx="0" presStyleCnt="2"/>
      <dgm:spPr/>
    </dgm:pt>
    <dgm:pt modelId="{2CAEA1B7-F407-4BFF-85F3-7BF677C9AFD7}" type="pres">
      <dgm:prSet presAssocID="{47ECCCE0-06B1-482F-BCD7-7FC3CBFA204E}" presName="parentText" presStyleLbl="node1" presStyleIdx="0" presStyleCnt="2">
        <dgm:presLayoutVars>
          <dgm:chMax val="0"/>
          <dgm:bulletEnabled val="1"/>
        </dgm:presLayoutVars>
      </dgm:prSet>
      <dgm:spPr/>
    </dgm:pt>
    <dgm:pt modelId="{367F0CDB-B6EC-4ACA-83E6-D6C02BF5D8E4}" type="pres">
      <dgm:prSet presAssocID="{47ECCCE0-06B1-482F-BCD7-7FC3CBFA204E}" presName="negativeSpace" presStyleCnt="0"/>
      <dgm:spPr/>
    </dgm:pt>
    <dgm:pt modelId="{24B961A9-2EC0-4D21-B0BA-7BA11D1E81F8}" type="pres">
      <dgm:prSet presAssocID="{47ECCCE0-06B1-482F-BCD7-7FC3CBFA204E}" presName="childText" presStyleLbl="conFgAcc1" presStyleIdx="0" presStyleCnt="2">
        <dgm:presLayoutVars>
          <dgm:bulletEnabled val="1"/>
        </dgm:presLayoutVars>
      </dgm:prSet>
      <dgm:spPr/>
    </dgm:pt>
    <dgm:pt modelId="{92430525-1AED-405B-840F-63F135049E2E}" type="pres">
      <dgm:prSet presAssocID="{93669A53-2B45-44AC-9408-C26C1A6ED61D}" presName="spaceBetweenRectangles" presStyleCnt="0"/>
      <dgm:spPr/>
    </dgm:pt>
    <dgm:pt modelId="{3483A8EB-E3EA-452E-B527-7C21ED7BA1AF}" type="pres">
      <dgm:prSet presAssocID="{A94ADEF6-3D9E-4131-974B-52F33990D042}" presName="parentLin" presStyleCnt="0"/>
      <dgm:spPr/>
    </dgm:pt>
    <dgm:pt modelId="{C7B1FC7A-9795-4054-A8D7-9158256A7B53}" type="pres">
      <dgm:prSet presAssocID="{A94ADEF6-3D9E-4131-974B-52F33990D042}" presName="parentLeftMargin" presStyleLbl="node1" presStyleIdx="0" presStyleCnt="2"/>
      <dgm:spPr/>
    </dgm:pt>
    <dgm:pt modelId="{AC22940B-FF1F-4A5E-AFE0-EC1DF737DE17}" type="pres">
      <dgm:prSet presAssocID="{A94ADEF6-3D9E-4131-974B-52F33990D042}" presName="parentText" presStyleLbl="node1" presStyleIdx="1" presStyleCnt="2">
        <dgm:presLayoutVars>
          <dgm:chMax val="0"/>
          <dgm:bulletEnabled val="1"/>
        </dgm:presLayoutVars>
      </dgm:prSet>
      <dgm:spPr/>
    </dgm:pt>
    <dgm:pt modelId="{784C9705-68DD-46BB-8928-8CB7572534F5}" type="pres">
      <dgm:prSet presAssocID="{A94ADEF6-3D9E-4131-974B-52F33990D042}" presName="negativeSpace" presStyleCnt="0"/>
      <dgm:spPr/>
    </dgm:pt>
    <dgm:pt modelId="{F57DA9A0-B902-47EB-9DB5-8D473B0BAF0F}" type="pres">
      <dgm:prSet presAssocID="{A94ADEF6-3D9E-4131-974B-52F33990D042}" presName="childText" presStyleLbl="conFgAcc1" presStyleIdx="1" presStyleCnt="2">
        <dgm:presLayoutVars>
          <dgm:bulletEnabled val="1"/>
        </dgm:presLayoutVars>
      </dgm:prSet>
      <dgm:spPr/>
    </dgm:pt>
  </dgm:ptLst>
  <dgm:cxnLst>
    <dgm:cxn modelId="{766FDC1D-2C3C-4352-A262-17CCA9CD454A}" srcId="{47ECCCE0-06B1-482F-BCD7-7FC3CBFA204E}" destId="{C081AFF4-38C1-4857-9354-08A5CE685565}" srcOrd="0" destOrd="0" parTransId="{E503E7DC-0C45-44A3-A60D-ED315675ED2F}" sibTransId="{E66E3ACF-277E-4880-9646-DD6AB1F8AB6F}"/>
    <dgm:cxn modelId="{4FCF8F1F-8CC8-405B-8304-897C9B5E1F43}" type="presOf" srcId="{7717D493-3097-4CB9-9C9D-B6FBF1FF6B89}" destId="{F57DA9A0-B902-47EB-9DB5-8D473B0BAF0F}" srcOrd="0" destOrd="2" presId="urn:microsoft.com/office/officeart/2005/8/layout/list1"/>
    <dgm:cxn modelId="{FF6FB322-DAEC-4222-9E5E-920AF126D6E2}" srcId="{28836959-3DDC-4768-B371-C03368E50F7C}" destId="{A94ADEF6-3D9E-4131-974B-52F33990D042}" srcOrd="1" destOrd="0" parTransId="{34D77090-795F-4963-B6A0-25ACFC812E1E}" sibTransId="{8B9DBEAE-0727-4982-84BB-22A14E50E33B}"/>
    <dgm:cxn modelId="{5E6FBF23-9D2F-4FE1-A9FE-AC7C57AC7707}" srcId="{A94ADEF6-3D9E-4131-974B-52F33990D042}" destId="{83ABCE8E-C5A9-4D47-AF3E-2B6D086DA2F6}" srcOrd="4" destOrd="0" parTransId="{3EF10710-47AC-46D7-9F16-66912159F703}" sibTransId="{A5B69105-BF0D-4CD1-B82C-453ADA93CFC0}"/>
    <dgm:cxn modelId="{56BBE22D-AF51-402C-9B55-CB010F284940}" type="presOf" srcId="{9807882F-1B4A-4CEA-938A-78B303113360}" destId="{F57DA9A0-B902-47EB-9DB5-8D473B0BAF0F}" srcOrd="0" destOrd="1" presId="urn:microsoft.com/office/officeart/2005/8/layout/list1"/>
    <dgm:cxn modelId="{A1DE6835-DA50-4C04-B8CD-A238D67CBD12}" srcId="{A94ADEF6-3D9E-4131-974B-52F33990D042}" destId="{7717D493-3097-4CB9-9C9D-B6FBF1FF6B89}" srcOrd="2" destOrd="0" parTransId="{E05880F0-6DF4-4D80-B5CE-FCB72D4AED23}" sibTransId="{22D75DD5-3FCF-4589-B9A7-13EF4887314A}"/>
    <dgm:cxn modelId="{5AF6FB35-EBBB-4DB5-A33E-493DB33D253C}" srcId="{A94ADEF6-3D9E-4131-974B-52F33990D042}" destId="{64B3D382-1D39-47A5-BEA4-B98427ABFBE9}" srcOrd="3" destOrd="0" parTransId="{0FD63683-E506-4662-A227-287F0529B427}" sibTransId="{7807F999-53EF-44DB-994F-935DC3F7BE9B}"/>
    <dgm:cxn modelId="{DF80BB45-3E4E-429A-819A-D9A4AF79B8D3}" srcId="{47ECCCE0-06B1-482F-BCD7-7FC3CBFA204E}" destId="{C5F090C0-FEF5-43EF-972D-9E22864AFF37}" srcOrd="1" destOrd="0" parTransId="{97D30C76-9EAC-499F-B634-DA07C3F105E0}" sibTransId="{A4BC74FB-F191-4105-A3A7-A7A92EA802DF}"/>
    <dgm:cxn modelId="{07DE3966-C29F-429E-9965-9A05EAA0CE39}" type="presOf" srcId="{4D6170FC-AB71-4BF0-A637-09DBB6261030}" destId="{24B961A9-2EC0-4D21-B0BA-7BA11D1E81F8}" srcOrd="0" destOrd="2" presId="urn:microsoft.com/office/officeart/2005/8/layout/list1"/>
    <dgm:cxn modelId="{D6E98D6D-DFEA-462F-9F4E-B3411400B1DD}" type="presOf" srcId="{C081AFF4-38C1-4857-9354-08A5CE685565}" destId="{24B961A9-2EC0-4D21-B0BA-7BA11D1E81F8}" srcOrd="0" destOrd="0" presId="urn:microsoft.com/office/officeart/2005/8/layout/list1"/>
    <dgm:cxn modelId="{2E65E66D-2E7D-4FDC-9DB8-54F207B71336}" type="presOf" srcId="{A94ADEF6-3D9E-4131-974B-52F33990D042}" destId="{C7B1FC7A-9795-4054-A8D7-9158256A7B53}" srcOrd="0" destOrd="0" presId="urn:microsoft.com/office/officeart/2005/8/layout/list1"/>
    <dgm:cxn modelId="{663B9B72-4015-468E-AD04-0633FB81C785}" srcId="{A94ADEF6-3D9E-4131-974B-52F33990D042}" destId="{6936B095-4884-400F-9BB3-166836DD651E}" srcOrd="0" destOrd="0" parTransId="{15CF5138-57ED-4E44-9BF0-0595F8D6EBBF}" sibTransId="{59CB48DB-5583-4A6C-A299-AF08438C02BF}"/>
    <dgm:cxn modelId="{52ADFA52-57F5-4434-B2EC-C0FC36ADBA34}" type="presOf" srcId="{47ECCCE0-06B1-482F-BCD7-7FC3CBFA204E}" destId="{2CAEA1B7-F407-4BFF-85F3-7BF677C9AFD7}" srcOrd="1" destOrd="0" presId="urn:microsoft.com/office/officeart/2005/8/layout/list1"/>
    <dgm:cxn modelId="{E1D97B54-91D1-44C9-9956-11737EA86CAC}" srcId="{47ECCCE0-06B1-482F-BCD7-7FC3CBFA204E}" destId="{4D6170FC-AB71-4BF0-A637-09DBB6261030}" srcOrd="2" destOrd="0" parTransId="{4BEDD843-2D10-4745-A676-125E73920BA4}" sibTransId="{603C9199-343B-497A-997E-70CD0AFD5CA9}"/>
    <dgm:cxn modelId="{988FCD74-4BD6-4451-AF56-51345A0C4FE7}" type="presOf" srcId="{47ECCCE0-06B1-482F-BCD7-7FC3CBFA204E}" destId="{8288D74F-BBFE-4E8B-AD3A-F88E42A52B12}" srcOrd="0" destOrd="0" presId="urn:microsoft.com/office/officeart/2005/8/layout/list1"/>
    <dgm:cxn modelId="{8413FB58-81C9-4760-893B-DAF402FBAF27}" type="presOf" srcId="{83ABCE8E-C5A9-4D47-AF3E-2B6D086DA2F6}" destId="{F57DA9A0-B902-47EB-9DB5-8D473B0BAF0F}" srcOrd="0" destOrd="4" presId="urn:microsoft.com/office/officeart/2005/8/layout/list1"/>
    <dgm:cxn modelId="{C0107A9E-52BF-410B-B67D-4FDD7FA7EA50}" srcId="{28836959-3DDC-4768-B371-C03368E50F7C}" destId="{47ECCCE0-06B1-482F-BCD7-7FC3CBFA204E}" srcOrd="0" destOrd="0" parTransId="{BC980FB8-4520-466D-8117-76D1141C48F3}" sibTransId="{93669A53-2B45-44AC-9408-C26C1A6ED61D}"/>
    <dgm:cxn modelId="{26B30CA3-BBB9-42C5-B9D9-C60403211B75}" srcId="{A94ADEF6-3D9E-4131-974B-52F33990D042}" destId="{9807882F-1B4A-4CEA-938A-78B303113360}" srcOrd="1" destOrd="0" parTransId="{11D713F0-A5FD-47C6-874C-5D601D932636}" sibTransId="{592EE7E4-EC6B-44FA-9B86-0AE6A96F092C}"/>
    <dgm:cxn modelId="{59A619AB-6B05-4938-9FD1-E260FC5479B6}" type="presOf" srcId="{28836959-3DDC-4768-B371-C03368E50F7C}" destId="{F776388D-F82D-4CAA-AB22-293F2430677F}" srcOrd="0" destOrd="0" presId="urn:microsoft.com/office/officeart/2005/8/layout/list1"/>
    <dgm:cxn modelId="{25816AC0-C8D0-4A85-8861-E191C9B3459D}" type="presOf" srcId="{C5F090C0-FEF5-43EF-972D-9E22864AFF37}" destId="{24B961A9-2EC0-4D21-B0BA-7BA11D1E81F8}" srcOrd="0" destOrd="1" presId="urn:microsoft.com/office/officeart/2005/8/layout/list1"/>
    <dgm:cxn modelId="{F4E48BCC-9AC2-454C-AFA6-7DD5B0A18844}" type="presOf" srcId="{64B3D382-1D39-47A5-BEA4-B98427ABFBE9}" destId="{F57DA9A0-B902-47EB-9DB5-8D473B0BAF0F}" srcOrd="0" destOrd="3" presId="urn:microsoft.com/office/officeart/2005/8/layout/list1"/>
    <dgm:cxn modelId="{80614ACE-613E-4A9D-8BA7-DAE2CE592863}" type="presOf" srcId="{A94ADEF6-3D9E-4131-974B-52F33990D042}" destId="{AC22940B-FF1F-4A5E-AFE0-EC1DF737DE17}" srcOrd="1" destOrd="0" presId="urn:microsoft.com/office/officeart/2005/8/layout/list1"/>
    <dgm:cxn modelId="{83EFCDD5-0737-4C40-871A-09E9D9B13711}" type="presOf" srcId="{6936B095-4884-400F-9BB3-166836DD651E}" destId="{F57DA9A0-B902-47EB-9DB5-8D473B0BAF0F}" srcOrd="0" destOrd="0" presId="urn:microsoft.com/office/officeart/2005/8/layout/list1"/>
    <dgm:cxn modelId="{72C33416-5C2F-4DE4-83A6-1682A32B0E25}" type="presParOf" srcId="{F776388D-F82D-4CAA-AB22-293F2430677F}" destId="{8C697099-A64B-4D0E-88CD-1B735F1D66D2}" srcOrd="0" destOrd="0" presId="urn:microsoft.com/office/officeart/2005/8/layout/list1"/>
    <dgm:cxn modelId="{EAF53B2D-58F8-4DD2-B158-B8FD34648549}" type="presParOf" srcId="{8C697099-A64B-4D0E-88CD-1B735F1D66D2}" destId="{8288D74F-BBFE-4E8B-AD3A-F88E42A52B12}" srcOrd="0" destOrd="0" presId="urn:microsoft.com/office/officeart/2005/8/layout/list1"/>
    <dgm:cxn modelId="{BB5E8105-15A7-4850-B6E1-5B19E872DDB9}" type="presParOf" srcId="{8C697099-A64B-4D0E-88CD-1B735F1D66D2}" destId="{2CAEA1B7-F407-4BFF-85F3-7BF677C9AFD7}" srcOrd="1" destOrd="0" presId="urn:microsoft.com/office/officeart/2005/8/layout/list1"/>
    <dgm:cxn modelId="{1185F43F-639C-497A-8483-35DE818A0EB6}" type="presParOf" srcId="{F776388D-F82D-4CAA-AB22-293F2430677F}" destId="{367F0CDB-B6EC-4ACA-83E6-D6C02BF5D8E4}" srcOrd="1" destOrd="0" presId="urn:microsoft.com/office/officeart/2005/8/layout/list1"/>
    <dgm:cxn modelId="{81A5929B-C159-46B8-867D-2848082C4FEA}" type="presParOf" srcId="{F776388D-F82D-4CAA-AB22-293F2430677F}" destId="{24B961A9-2EC0-4D21-B0BA-7BA11D1E81F8}" srcOrd="2" destOrd="0" presId="urn:microsoft.com/office/officeart/2005/8/layout/list1"/>
    <dgm:cxn modelId="{FCAD802F-7ACD-4E1C-AF27-C232DA13AAB8}" type="presParOf" srcId="{F776388D-F82D-4CAA-AB22-293F2430677F}" destId="{92430525-1AED-405B-840F-63F135049E2E}" srcOrd="3" destOrd="0" presId="urn:microsoft.com/office/officeart/2005/8/layout/list1"/>
    <dgm:cxn modelId="{810C2D47-3D70-4671-A8C2-D46C709C7331}" type="presParOf" srcId="{F776388D-F82D-4CAA-AB22-293F2430677F}" destId="{3483A8EB-E3EA-452E-B527-7C21ED7BA1AF}" srcOrd="4" destOrd="0" presId="urn:microsoft.com/office/officeart/2005/8/layout/list1"/>
    <dgm:cxn modelId="{B52504E2-8CCB-4A2D-B3E6-D1413E1DF660}" type="presParOf" srcId="{3483A8EB-E3EA-452E-B527-7C21ED7BA1AF}" destId="{C7B1FC7A-9795-4054-A8D7-9158256A7B53}" srcOrd="0" destOrd="0" presId="urn:microsoft.com/office/officeart/2005/8/layout/list1"/>
    <dgm:cxn modelId="{9EBB9475-A15B-4749-A23C-429C819907E0}" type="presParOf" srcId="{3483A8EB-E3EA-452E-B527-7C21ED7BA1AF}" destId="{AC22940B-FF1F-4A5E-AFE0-EC1DF737DE17}" srcOrd="1" destOrd="0" presId="urn:microsoft.com/office/officeart/2005/8/layout/list1"/>
    <dgm:cxn modelId="{F956B90F-51F4-4EE2-928E-F97EB387B0FA}" type="presParOf" srcId="{F776388D-F82D-4CAA-AB22-293F2430677F}" destId="{784C9705-68DD-46BB-8928-8CB7572534F5}" srcOrd="5" destOrd="0" presId="urn:microsoft.com/office/officeart/2005/8/layout/list1"/>
    <dgm:cxn modelId="{58A56F1F-0A8B-4899-9123-8EE17AAF3ABD}" type="presParOf" srcId="{F776388D-F82D-4CAA-AB22-293F2430677F}" destId="{F57DA9A0-B902-47EB-9DB5-8D473B0BAF0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18D9DC1-6E57-4A8F-84DF-806DA5756A39}" type="doc">
      <dgm:prSet loTypeId="urn:microsoft.com/office/officeart/2005/8/layout/process2" loCatId="process" qsTypeId="urn:microsoft.com/office/officeart/2005/8/quickstyle/simple5" qsCatId="simple" csTypeId="urn:microsoft.com/office/officeart/2005/8/colors/accent1_2" csCatId="accent1" phldr="1"/>
      <dgm:spPr/>
    </dgm:pt>
    <dgm:pt modelId="{1A8CFC81-5857-4D8D-9010-4F628576581D}">
      <dgm:prSet phldr="0"/>
      <dgm:spPr/>
      <dgm:t>
        <a:bodyPr/>
        <a:lstStyle/>
        <a:p>
          <a:pPr rtl="0"/>
          <a:r>
            <a:rPr lang="en-US" b="1" dirty="0"/>
            <a:t>Request </a:t>
          </a:r>
          <a:r>
            <a:rPr lang="en-US" b="1" dirty="0">
              <a:latin typeface="Calibri Light" panose="020F0302020204030204"/>
            </a:rPr>
            <a:t>API and</a:t>
          </a:r>
          <a:r>
            <a:rPr lang="en-US" b="1" dirty="0"/>
            <a:t> parse the SpaceX launch data</a:t>
          </a:r>
          <a:endParaRPr lang="en-US" dirty="0">
            <a:latin typeface="Calibri Light" panose="020F0302020204030204"/>
          </a:endParaRPr>
        </a:p>
      </dgm:t>
    </dgm:pt>
    <dgm:pt modelId="{97897600-9E3B-4B33-B1F3-93E287BC56F4}" type="parTrans" cxnId="{FD326483-72F3-442A-B4CE-B11FF4324FBB}">
      <dgm:prSet/>
      <dgm:spPr/>
    </dgm:pt>
    <dgm:pt modelId="{143E070C-33DC-4B75-8D27-D0CBDA93044A}" type="sibTrans" cxnId="{FD326483-72F3-442A-B4CE-B11FF4324FBB}">
      <dgm:prSet/>
      <dgm:spPr/>
      <dgm:t>
        <a:bodyPr/>
        <a:lstStyle/>
        <a:p>
          <a:endParaRPr lang="en-US"/>
        </a:p>
      </dgm:t>
    </dgm:pt>
    <dgm:pt modelId="{295C0065-6419-4757-87D0-2550442BAAC5}">
      <dgm:prSet phldr="0"/>
      <dgm:spPr/>
      <dgm:t>
        <a:bodyPr/>
        <a:lstStyle/>
        <a:p>
          <a:pPr rtl="0"/>
          <a:r>
            <a:rPr lang="en-US" b="1" dirty="0"/>
            <a:t>Filter the dataframe to only include `Falcon 9` launches</a:t>
          </a:r>
          <a:endParaRPr lang="en-US" dirty="0">
            <a:latin typeface="Calibri Light" panose="020F0302020204030204"/>
          </a:endParaRPr>
        </a:p>
      </dgm:t>
    </dgm:pt>
    <dgm:pt modelId="{E515BE8E-EFD3-43D8-BF20-D91C6DD673EB}" type="parTrans" cxnId="{E0ED7568-7EB1-4AE5-B6BD-1AFC47BAF7F6}">
      <dgm:prSet/>
      <dgm:spPr/>
    </dgm:pt>
    <dgm:pt modelId="{DBB31B88-E601-4772-BDA9-E7F63AA23B92}" type="sibTrans" cxnId="{E0ED7568-7EB1-4AE5-B6BD-1AFC47BAF7F6}">
      <dgm:prSet/>
      <dgm:spPr/>
      <dgm:t>
        <a:bodyPr/>
        <a:lstStyle/>
        <a:p>
          <a:endParaRPr lang="en-US"/>
        </a:p>
      </dgm:t>
    </dgm:pt>
    <dgm:pt modelId="{43A0FF56-02CD-4908-9E4A-6C3B10EE03C7}">
      <dgm:prSet phldr="0"/>
      <dgm:spPr/>
      <dgm:t>
        <a:bodyPr/>
        <a:lstStyle/>
        <a:p>
          <a:pPr rtl="0"/>
          <a:r>
            <a:rPr lang="en-US" b="1" dirty="0"/>
            <a:t>Dealing with Missing Values</a:t>
          </a:r>
          <a:endParaRPr lang="en-US" dirty="0">
            <a:latin typeface="Calibri Light" panose="020F0302020204030204"/>
          </a:endParaRPr>
        </a:p>
      </dgm:t>
    </dgm:pt>
    <dgm:pt modelId="{DB8E4E78-C38C-4C3B-8836-4545CB8377A0}" type="parTrans" cxnId="{54CB9497-5898-4D07-92E7-50195C909A8F}">
      <dgm:prSet/>
      <dgm:spPr/>
    </dgm:pt>
    <dgm:pt modelId="{E61994AE-5268-4415-862F-E779C9F45766}" type="sibTrans" cxnId="{54CB9497-5898-4D07-92E7-50195C909A8F}">
      <dgm:prSet/>
      <dgm:spPr/>
      <dgm:t>
        <a:bodyPr/>
        <a:lstStyle/>
        <a:p>
          <a:endParaRPr lang="en-US"/>
        </a:p>
      </dgm:t>
    </dgm:pt>
    <dgm:pt modelId="{62BD2291-4CEB-4725-A8DE-52D0F6C0F0D0}" type="pres">
      <dgm:prSet presAssocID="{118D9DC1-6E57-4A8F-84DF-806DA5756A39}" presName="linearFlow" presStyleCnt="0">
        <dgm:presLayoutVars>
          <dgm:resizeHandles val="exact"/>
        </dgm:presLayoutVars>
      </dgm:prSet>
      <dgm:spPr/>
    </dgm:pt>
    <dgm:pt modelId="{785BA4A5-F7FD-4050-A4DB-DA37BE452E6F}" type="pres">
      <dgm:prSet presAssocID="{1A8CFC81-5857-4D8D-9010-4F628576581D}" presName="node" presStyleLbl="node1" presStyleIdx="0" presStyleCnt="3">
        <dgm:presLayoutVars>
          <dgm:bulletEnabled val="1"/>
        </dgm:presLayoutVars>
      </dgm:prSet>
      <dgm:spPr/>
    </dgm:pt>
    <dgm:pt modelId="{D64FA61F-2D91-41D6-93BE-83DA687E718C}" type="pres">
      <dgm:prSet presAssocID="{143E070C-33DC-4B75-8D27-D0CBDA93044A}" presName="sibTrans" presStyleLbl="sibTrans2D1" presStyleIdx="0" presStyleCnt="2"/>
      <dgm:spPr/>
    </dgm:pt>
    <dgm:pt modelId="{194EE3A1-CF7A-41D9-AE4B-42B70A6BC25E}" type="pres">
      <dgm:prSet presAssocID="{143E070C-33DC-4B75-8D27-D0CBDA93044A}" presName="connectorText" presStyleLbl="sibTrans2D1" presStyleIdx="0" presStyleCnt="2"/>
      <dgm:spPr/>
    </dgm:pt>
    <dgm:pt modelId="{3CB3E060-EF25-4803-AE17-B641BE351428}" type="pres">
      <dgm:prSet presAssocID="{295C0065-6419-4757-87D0-2550442BAAC5}" presName="node" presStyleLbl="node1" presStyleIdx="1" presStyleCnt="3">
        <dgm:presLayoutVars>
          <dgm:bulletEnabled val="1"/>
        </dgm:presLayoutVars>
      </dgm:prSet>
      <dgm:spPr/>
    </dgm:pt>
    <dgm:pt modelId="{BC34906E-C88B-4F58-8EC6-CB9B84CDCE26}" type="pres">
      <dgm:prSet presAssocID="{DBB31B88-E601-4772-BDA9-E7F63AA23B92}" presName="sibTrans" presStyleLbl="sibTrans2D1" presStyleIdx="1" presStyleCnt="2"/>
      <dgm:spPr/>
    </dgm:pt>
    <dgm:pt modelId="{B71A7D50-F7D5-4226-8455-F4BCC09FE3FE}" type="pres">
      <dgm:prSet presAssocID="{DBB31B88-E601-4772-BDA9-E7F63AA23B92}" presName="connectorText" presStyleLbl="sibTrans2D1" presStyleIdx="1" presStyleCnt="2"/>
      <dgm:spPr/>
    </dgm:pt>
    <dgm:pt modelId="{7D8B87C2-BB2F-4884-988D-F662D57491E7}" type="pres">
      <dgm:prSet presAssocID="{43A0FF56-02CD-4908-9E4A-6C3B10EE03C7}" presName="node" presStyleLbl="node1" presStyleIdx="2" presStyleCnt="3">
        <dgm:presLayoutVars>
          <dgm:bulletEnabled val="1"/>
        </dgm:presLayoutVars>
      </dgm:prSet>
      <dgm:spPr/>
    </dgm:pt>
  </dgm:ptLst>
  <dgm:cxnLst>
    <dgm:cxn modelId="{0113903A-897B-49D3-9133-06C47202F8CD}" type="presOf" srcId="{DBB31B88-E601-4772-BDA9-E7F63AA23B92}" destId="{B71A7D50-F7D5-4226-8455-F4BCC09FE3FE}" srcOrd="1" destOrd="0" presId="urn:microsoft.com/office/officeart/2005/8/layout/process2"/>
    <dgm:cxn modelId="{E0ED7568-7EB1-4AE5-B6BD-1AFC47BAF7F6}" srcId="{118D9DC1-6E57-4A8F-84DF-806DA5756A39}" destId="{295C0065-6419-4757-87D0-2550442BAAC5}" srcOrd="1" destOrd="0" parTransId="{E515BE8E-EFD3-43D8-BF20-D91C6DD673EB}" sibTransId="{DBB31B88-E601-4772-BDA9-E7F63AA23B92}"/>
    <dgm:cxn modelId="{FD326483-72F3-442A-B4CE-B11FF4324FBB}" srcId="{118D9DC1-6E57-4A8F-84DF-806DA5756A39}" destId="{1A8CFC81-5857-4D8D-9010-4F628576581D}" srcOrd="0" destOrd="0" parTransId="{97897600-9E3B-4B33-B1F3-93E287BC56F4}" sibTransId="{143E070C-33DC-4B75-8D27-D0CBDA93044A}"/>
    <dgm:cxn modelId="{81BAE987-ACF2-4453-B2E0-793A67F711B4}" type="presOf" srcId="{1A8CFC81-5857-4D8D-9010-4F628576581D}" destId="{785BA4A5-F7FD-4050-A4DB-DA37BE452E6F}" srcOrd="0" destOrd="0" presId="urn:microsoft.com/office/officeart/2005/8/layout/process2"/>
    <dgm:cxn modelId="{54CB9497-5898-4D07-92E7-50195C909A8F}" srcId="{118D9DC1-6E57-4A8F-84DF-806DA5756A39}" destId="{43A0FF56-02CD-4908-9E4A-6C3B10EE03C7}" srcOrd="2" destOrd="0" parTransId="{DB8E4E78-C38C-4C3B-8836-4545CB8377A0}" sibTransId="{E61994AE-5268-4415-862F-E779C9F45766}"/>
    <dgm:cxn modelId="{64EE709B-922B-4DB8-94A9-F77C3118AFE3}" type="presOf" srcId="{118D9DC1-6E57-4A8F-84DF-806DA5756A39}" destId="{62BD2291-4CEB-4725-A8DE-52D0F6C0F0D0}" srcOrd="0" destOrd="0" presId="urn:microsoft.com/office/officeart/2005/8/layout/process2"/>
    <dgm:cxn modelId="{63AD77A6-DD90-4105-8BD0-DE43C6C5F1D5}" type="presOf" srcId="{DBB31B88-E601-4772-BDA9-E7F63AA23B92}" destId="{BC34906E-C88B-4F58-8EC6-CB9B84CDCE26}" srcOrd="0" destOrd="0" presId="urn:microsoft.com/office/officeart/2005/8/layout/process2"/>
    <dgm:cxn modelId="{BA923CC5-A957-44EA-96AA-A022976F952B}" type="presOf" srcId="{143E070C-33DC-4B75-8D27-D0CBDA93044A}" destId="{194EE3A1-CF7A-41D9-AE4B-42B70A6BC25E}" srcOrd="1" destOrd="0" presId="urn:microsoft.com/office/officeart/2005/8/layout/process2"/>
    <dgm:cxn modelId="{FC183CD3-AE9A-4242-9DDE-37C5C670A746}" type="presOf" srcId="{43A0FF56-02CD-4908-9E4A-6C3B10EE03C7}" destId="{7D8B87C2-BB2F-4884-988D-F662D57491E7}" srcOrd="0" destOrd="0" presId="urn:microsoft.com/office/officeart/2005/8/layout/process2"/>
    <dgm:cxn modelId="{423C67EC-BB82-42AD-9CA2-BDA70FF777C9}" type="presOf" srcId="{295C0065-6419-4757-87D0-2550442BAAC5}" destId="{3CB3E060-EF25-4803-AE17-B641BE351428}" srcOrd="0" destOrd="0" presId="urn:microsoft.com/office/officeart/2005/8/layout/process2"/>
    <dgm:cxn modelId="{4C5696F9-CF4C-4709-B4EC-5FBEC7F1E7BE}" type="presOf" srcId="{143E070C-33DC-4B75-8D27-D0CBDA93044A}" destId="{D64FA61F-2D91-41D6-93BE-83DA687E718C}" srcOrd="0" destOrd="0" presId="urn:microsoft.com/office/officeart/2005/8/layout/process2"/>
    <dgm:cxn modelId="{02ABFF43-4332-4C0A-8693-55D949549ADE}" type="presParOf" srcId="{62BD2291-4CEB-4725-A8DE-52D0F6C0F0D0}" destId="{785BA4A5-F7FD-4050-A4DB-DA37BE452E6F}" srcOrd="0" destOrd="0" presId="urn:microsoft.com/office/officeart/2005/8/layout/process2"/>
    <dgm:cxn modelId="{D5E49D80-1918-440A-BE93-E2E0B5ABA6BF}" type="presParOf" srcId="{62BD2291-4CEB-4725-A8DE-52D0F6C0F0D0}" destId="{D64FA61F-2D91-41D6-93BE-83DA687E718C}" srcOrd="1" destOrd="0" presId="urn:microsoft.com/office/officeart/2005/8/layout/process2"/>
    <dgm:cxn modelId="{EAB54E3A-7652-46E6-A4DD-0AAB3C13BEC0}" type="presParOf" srcId="{D64FA61F-2D91-41D6-93BE-83DA687E718C}" destId="{194EE3A1-CF7A-41D9-AE4B-42B70A6BC25E}" srcOrd="0" destOrd="0" presId="urn:microsoft.com/office/officeart/2005/8/layout/process2"/>
    <dgm:cxn modelId="{53B3390D-5CF8-4AA6-88DB-83409002A8AB}" type="presParOf" srcId="{62BD2291-4CEB-4725-A8DE-52D0F6C0F0D0}" destId="{3CB3E060-EF25-4803-AE17-B641BE351428}" srcOrd="2" destOrd="0" presId="urn:microsoft.com/office/officeart/2005/8/layout/process2"/>
    <dgm:cxn modelId="{1CFA827F-D538-45AF-9759-E433C0892385}" type="presParOf" srcId="{62BD2291-4CEB-4725-A8DE-52D0F6C0F0D0}" destId="{BC34906E-C88B-4F58-8EC6-CB9B84CDCE26}" srcOrd="3" destOrd="0" presId="urn:microsoft.com/office/officeart/2005/8/layout/process2"/>
    <dgm:cxn modelId="{3B2E3FA7-AFD0-4ABD-B9FA-F6FFC2863384}" type="presParOf" srcId="{BC34906E-C88B-4F58-8EC6-CB9B84CDCE26}" destId="{B71A7D50-F7D5-4226-8455-F4BCC09FE3FE}" srcOrd="0" destOrd="0" presId="urn:microsoft.com/office/officeart/2005/8/layout/process2"/>
    <dgm:cxn modelId="{D0108FC7-30AE-4F8B-BCD0-66DE15A26309}" type="presParOf" srcId="{62BD2291-4CEB-4725-A8DE-52D0F6C0F0D0}" destId="{7D8B87C2-BB2F-4884-988D-F662D57491E7}" srcOrd="4" destOrd="0" presId="urn:microsoft.com/office/officeart/2005/8/layout/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235838-4CEF-4ABC-AB77-99A101639F34}" type="doc">
      <dgm:prSet loTypeId="urn:microsoft.com/office/officeart/2005/8/layout/process2" loCatId="process" qsTypeId="urn:microsoft.com/office/officeart/2005/8/quickstyle/simple1" qsCatId="simple" csTypeId="urn:microsoft.com/office/officeart/2005/8/colors/accent1_2" csCatId="accent1" phldr="1"/>
      <dgm:spPr/>
    </dgm:pt>
    <dgm:pt modelId="{D2DF353C-D6A6-41BA-873F-945D2C66E4F2}">
      <dgm:prSet phldrT="[Text]" phldr="0"/>
      <dgm:spPr/>
      <dgm:t>
        <a:bodyPr/>
        <a:lstStyle/>
        <a:p>
          <a:pPr rtl="0"/>
          <a:r>
            <a:rPr lang="en-US" dirty="0">
              <a:latin typeface="Calibri Light" panose="020F0302020204030204"/>
            </a:rPr>
            <a:t> Request the Falcon 9 data from Webpage</a:t>
          </a:r>
          <a:endParaRPr lang="en-US" dirty="0"/>
        </a:p>
      </dgm:t>
    </dgm:pt>
    <dgm:pt modelId="{CB3206C2-3CF1-47CB-9AB8-CA91C578DA42}" type="parTrans" cxnId="{955D79E4-C386-4E54-ADDE-3B2241870972}">
      <dgm:prSet/>
      <dgm:spPr/>
    </dgm:pt>
    <dgm:pt modelId="{AEAD08F7-5887-45B6-9942-67E439C9E3B7}" type="sibTrans" cxnId="{955D79E4-C386-4E54-ADDE-3B2241870972}">
      <dgm:prSet/>
      <dgm:spPr/>
      <dgm:t>
        <a:bodyPr/>
        <a:lstStyle/>
        <a:p>
          <a:endParaRPr lang="en-US"/>
        </a:p>
      </dgm:t>
    </dgm:pt>
    <dgm:pt modelId="{B1D0F62E-A8EC-4BDC-A4E5-9E1BB85CD9E7}">
      <dgm:prSet phldrT="[Text]" phldr="0"/>
      <dgm:spPr/>
      <dgm:t>
        <a:bodyPr/>
        <a:lstStyle/>
        <a:p>
          <a:pPr rtl="0"/>
          <a:r>
            <a:rPr lang="en-US" dirty="0">
              <a:latin typeface="Calibri Light" panose="020F0302020204030204"/>
            </a:rPr>
            <a:t>Extract data from HTML table</a:t>
          </a:r>
          <a:endParaRPr lang="en-US" dirty="0"/>
        </a:p>
      </dgm:t>
    </dgm:pt>
    <dgm:pt modelId="{EC1C97CE-A864-47CA-9C89-F721BB9E031B}" type="parTrans" cxnId="{53660416-12E5-4AFB-95EA-EEE40AE7B2E7}">
      <dgm:prSet/>
      <dgm:spPr/>
    </dgm:pt>
    <dgm:pt modelId="{338F8648-B038-4CA1-9882-CB03E9EC4294}" type="sibTrans" cxnId="{53660416-12E5-4AFB-95EA-EEE40AE7B2E7}">
      <dgm:prSet/>
      <dgm:spPr/>
      <dgm:t>
        <a:bodyPr/>
        <a:lstStyle/>
        <a:p>
          <a:endParaRPr lang="en-US"/>
        </a:p>
      </dgm:t>
    </dgm:pt>
    <dgm:pt modelId="{79CD8A44-DC20-41C2-B7A7-DB467DF9E792}">
      <dgm:prSet phldrT="[Text]" phldr="0"/>
      <dgm:spPr/>
      <dgm:t>
        <a:bodyPr/>
        <a:lstStyle/>
        <a:p>
          <a:pPr rtl="0"/>
          <a:r>
            <a:rPr lang="en-US" dirty="0">
              <a:latin typeface="Calibri Light" panose="020F0302020204030204"/>
            </a:rPr>
            <a:t>Parse table and create </a:t>
          </a:r>
          <a:r>
            <a:rPr lang="en-US" dirty="0" err="1">
              <a:latin typeface="Calibri Light" panose="020F0302020204030204"/>
            </a:rPr>
            <a:t>Dataframe</a:t>
          </a:r>
          <a:endParaRPr lang="en-US" dirty="0"/>
        </a:p>
      </dgm:t>
    </dgm:pt>
    <dgm:pt modelId="{391FEBFB-38F0-42D6-A9BE-A1F5C8F803D9}" type="parTrans" cxnId="{36DAB564-464C-4888-A577-B0EE3259B78D}">
      <dgm:prSet/>
      <dgm:spPr/>
    </dgm:pt>
    <dgm:pt modelId="{13B925ED-9057-46EC-BFDA-954856B233A5}" type="sibTrans" cxnId="{36DAB564-464C-4888-A577-B0EE3259B78D}">
      <dgm:prSet/>
      <dgm:spPr/>
      <dgm:t>
        <a:bodyPr/>
        <a:lstStyle/>
        <a:p>
          <a:endParaRPr lang="en-US"/>
        </a:p>
      </dgm:t>
    </dgm:pt>
    <dgm:pt modelId="{DE357FC4-A9DA-430E-BBAF-51C6DA9D0C7C}" type="pres">
      <dgm:prSet presAssocID="{D2235838-4CEF-4ABC-AB77-99A101639F34}" presName="linearFlow" presStyleCnt="0">
        <dgm:presLayoutVars>
          <dgm:resizeHandles val="exact"/>
        </dgm:presLayoutVars>
      </dgm:prSet>
      <dgm:spPr/>
    </dgm:pt>
    <dgm:pt modelId="{189BC200-329A-4E70-BA54-AA1FB3EDC1B3}" type="pres">
      <dgm:prSet presAssocID="{D2DF353C-D6A6-41BA-873F-945D2C66E4F2}" presName="node" presStyleLbl="node1" presStyleIdx="0" presStyleCnt="3">
        <dgm:presLayoutVars>
          <dgm:bulletEnabled val="1"/>
        </dgm:presLayoutVars>
      </dgm:prSet>
      <dgm:spPr/>
    </dgm:pt>
    <dgm:pt modelId="{7E963864-9BA2-4BEB-AA83-9A0395770868}" type="pres">
      <dgm:prSet presAssocID="{AEAD08F7-5887-45B6-9942-67E439C9E3B7}" presName="sibTrans" presStyleLbl="sibTrans2D1" presStyleIdx="0" presStyleCnt="2"/>
      <dgm:spPr/>
    </dgm:pt>
    <dgm:pt modelId="{95C2E8ED-96CC-4DDB-B9E8-2EAB774D287E}" type="pres">
      <dgm:prSet presAssocID="{AEAD08F7-5887-45B6-9942-67E439C9E3B7}" presName="connectorText" presStyleLbl="sibTrans2D1" presStyleIdx="0" presStyleCnt="2"/>
      <dgm:spPr/>
    </dgm:pt>
    <dgm:pt modelId="{EFCE0B2B-2132-498E-B0A7-3968C053351F}" type="pres">
      <dgm:prSet presAssocID="{B1D0F62E-A8EC-4BDC-A4E5-9E1BB85CD9E7}" presName="node" presStyleLbl="node1" presStyleIdx="1" presStyleCnt="3">
        <dgm:presLayoutVars>
          <dgm:bulletEnabled val="1"/>
        </dgm:presLayoutVars>
      </dgm:prSet>
      <dgm:spPr/>
    </dgm:pt>
    <dgm:pt modelId="{6228B864-F133-49E5-BEAB-AD1CEDB449B8}" type="pres">
      <dgm:prSet presAssocID="{338F8648-B038-4CA1-9882-CB03E9EC4294}" presName="sibTrans" presStyleLbl="sibTrans2D1" presStyleIdx="1" presStyleCnt="2"/>
      <dgm:spPr/>
    </dgm:pt>
    <dgm:pt modelId="{3B5B9C45-B91F-40AE-9C7E-B4CBBCD754CE}" type="pres">
      <dgm:prSet presAssocID="{338F8648-B038-4CA1-9882-CB03E9EC4294}" presName="connectorText" presStyleLbl="sibTrans2D1" presStyleIdx="1" presStyleCnt="2"/>
      <dgm:spPr/>
    </dgm:pt>
    <dgm:pt modelId="{D0309ABF-1257-441D-A71D-32B8EB5C4790}" type="pres">
      <dgm:prSet presAssocID="{79CD8A44-DC20-41C2-B7A7-DB467DF9E792}" presName="node" presStyleLbl="node1" presStyleIdx="2" presStyleCnt="3">
        <dgm:presLayoutVars>
          <dgm:bulletEnabled val="1"/>
        </dgm:presLayoutVars>
      </dgm:prSet>
      <dgm:spPr/>
    </dgm:pt>
  </dgm:ptLst>
  <dgm:cxnLst>
    <dgm:cxn modelId="{3579BE0B-4A98-4E11-B4B3-01C0494311EE}" type="presOf" srcId="{B1D0F62E-A8EC-4BDC-A4E5-9E1BB85CD9E7}" destId="{EFCE0B2B-2132-498E-B0A7-3968C053351F}" srcOrd="0" destOrd="0" presId="urn:microsoft.com/office/officeart/2005/8/layout/process2"/>
    <dgm:cxn modelId="{53660416-12E5-4AFB-95EA-EEE40AE7B2E7}" srcId="{D2235838-4CEF-4ABC-AB77-99A101639F34}" destId="{B1D0F62E-A8EC-4BDC-A4E5-9E1BB85CD9E7}" srcOrd="1" destOrd="0" parTransId="{EC1C97CE-A864-47CA-9C89-F721BB9E031B}" sibTransId="{338F8648-B038-4CA1-9882-CB03E9EC4294}"/>
    <dgm:cxn modelId="{36DAB564-464C-4888-A577-B0EE3259B78D}" srcId="{D2235838-4CEF-4ABC-AB77-99A101639F34}" destId="{79CD8A44-DC20-41C2-B7A7-DB467DF9E792}" srcOrd="2" destOrd="0" parTransId="{391FEBFB-38F0-42D6-A9BE-A1F5C8F803D9}" sibTransId="{13B925ED-9057-46EC-BFDA-954856B233A5}"/>
    <dgm:cxn modelId="{D4EE9E6C-A102-4B54-B1F8-DDAFA0BA4625}" type="presOf" srcId="{AEAD08F7-5887-45B6-9942-67E439C9E3B7}" destId="{95C2E8ED-96CC-4DDB-B9E8-2EAB774D287E}" srcOrd="1" destOrd="0" presId="urn:microsoft.com/office/officeart/2005/8/layout/process2"/>
    <dgm:cxn modelId="{2DFCA76F-80CD-42BC-8820-A131DDCBD73D}" type="presOf" srcId="{D2DF353C-D6A6-41BA-873F-945D2C66E4F2}" destId="{189BC200-329A-4E70-BA54-AA1FB3EDC1B3}" srcOrd="0" destOrd="0" presId="urn:microsoft.com/office/officeart/2005/8/layout/process2"/>
    <dgm:cxn modelId="{1079C2BB-02F7-4CD8-8F62-E176E7E3DF9F}" type="presOf" srcId="{AEAD08F7-5887-45B6-9942-67E439C9E3B7}" destId="{7E963864-9BA2-4BEB-AA83-9A0395770868}" srcOrd="0" destOrd="0" presId="urn:microsoft.com/office/officeart/2005/8/layout/process2"/>
    <dgm:cxn modelId="{B373AFCC-DD71-4653-9DEB-320D4061611C}" type="presOf" srcId="{338F8648-B038-4CA1-9882-CB03E9EC4294}" destId="{3B5B9C45-B91F-40AE-9C7E-B4CBBCD754CE}" srcOrd="1" destOrd="0" presId="urn:microsoft.com/office/officeart/2005/8/layout/process2"/>
    <dgm:cxn modelId="{4718C8CF-B291-4708-B9E6-4263A89B56DD}" type="presOf" srcId="{D2235838-4CEF-4ABC-AB77-99A101639F34}" destId="{DE357FC4-A9DA-430E-BBAF-51C6DA9D0C7C}" srcOrd="0" destOrd="0" presId="urn:microsoft.com/office/officeart/2005/8/layout/process2"/>
    <dgm:cxn modelId="{66EE2BD6-D43D-4445-81CB-A51506BABE3E}" type="presOf" srcId="{338F8648-B038-4CA1-9882-CB03E9EC4294}" destId="{6228B864-F133-49E5-BEAB-AD1CEDB449B8}" srcOrd="0" destOrd="0" presId="urn:microsoft.com/office/officeart/2005/8/layout/process2"/>
    <dgm:cxn modelId="{955D79E4-C386-4E54-ADDE-3B2241870972}" srcId="{D2235838-4CEF-4ABC-AB77-99A101639F34}" destId="{D2DF353C-D6A6-41BA-873F-945D2C66E4F2}" srcOrd="0" destOrd="0" parTransId="{CB3206C2-3CF1-47CB-9AB8-CA91C578DA42}" sibTransId="{AEAD08F7-5887-45B6-9942-67E439C9E3B7}"/>
    <dgm:cxn modelId="{8A018DED-E0C6-4A10-8017-99601A934F4E}" type="presOf" srcId="{79CD8A44-DC20-41C2-B7A7-DB467DF9E792}" destId="{D0309ABF-1257-441D-A71D-32B8EB5C4790}" srcOrd="0" destOrd="0" presId="urn:microsoft.com/office/officeart/2005/8/layout/process2"/>
    <dgm:cxn modelId="{B90394D0-DEE3-4778-98D5-BF41A18A51E3}" type="presParOf" srcId="{DE357FC4-A9DA-430E-BBAF-51C6DA9D0C7C}" destId="{189BC200-329A-4E70-BA54-AA1FB3EDC1B3}" srcOrd="0" destOrd="0" presId="urn:microsoft.com/office/officeart/2005/8/layout/process2"/>
    <dgm:cxn modelId="{4EBD0222-F333-4D12-83E7-106C57632ED6}" type="presParOf" srcId="{DE357FC4-A9DA-430E-BBAF-51C6DA9D0C7C}" destId="{7E963864-9BA2-4BEB-AA83-9A0395770868}" srcOrd="1" destOrd="0" presId="urn:microsoft.com/office/officeart/2005/8/layout/process2"/>
    <dgm:cxn modelId="{8079048D-2B8C-4A37-BCC1-90B54575E766}" type="presParOf" srcId="{7E963864-9BA2-4BEB-AA83-9A0395770868}" destId="{95C2E8ED-96CC-4DDB-B9E8-2EAB774D287E}" srcOrd="0" destOrd="0" presId="urn:microsoft.com/office/officeart/2005/8/layout/process2"/>
    <dgm:cxn modelId="{31A55A86-717E-4740-9225-67C0821F5A76}" type="presParOf" srcId="{DE357FC4-A9DA-430E-BBAF-51C6DA9D0C7C}" destId="{EFCE0B2B-2132-498E-B0A7-3968C053351F}" srcOrd="2" destOrd="0" presId="urn:microsoft.com/office/officeart/2005/8/layout/process2"/>
    <dgm:cxn modelId="{F60955CA-1133-4FEA-94BA-C46C9499C115}" type="presParOf" srcId="{DE357FC4-A9DA-430E-BBAF-51C6DA9D0C7C}" destId="{6228B864-F133-49E5-BEAB-AD1CEDB449B8}" srcOrd="3" destOrd="0" presId="urn:microsoft.com/office/officeart/2005/8/layout/process2"/>
    <dgm:cxn modelId="{17C19937-FAF7-4DA0-92D7-793B704B9166}" type="presParOf" srcId="{6228B864-F133-49E5-BEAB-AD1CEDB449B8}" destId="{3B5B9C45-B91F-40AE-9C7E-B4CBBCD754CE}" srcOrd="0" destOrd="0" presId="urn:microsoft.com/office/officeart/2005/8/layout/process2"/>
    <dgm:cxn modelId="{23BCC525-5C31-42B4-B744-D3BB353B4A1D}" type="presParOf" srcId="{DE357FC4-A9DA-430E-BBAF-51C6DA9D0C7C}" destId="{D0309ABF-1257-441D-A71D-32B8EB5C4790}" srcOrd="4" destOrd="0" presId="urn:microsoft.com/office/officeart/2005/8/layout/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12806EE-46A0-4ACE-86AD-9CD6F2824DA6}" type="doc">
      <dgm:prSet loTypeId="urn:microsoft.com/office/officeart/2005/8/layout/chevron1" loCatId="process" qsTypeId="urn:microsoft.com/office/officeart/2005/8/quickstyle/simple1" qsCatId="simple" csTypeId="urn:microsoft.com/office/officeart/2005/8/colors/accent1_2" csCatId="accent1" phldr="1"/>
      <dgm:spPr/>
    </dgm:pt>
    <dgm:pt modelId="{430FD9DC-58F7-422D-BB72-B85BBE9C5F24}">
      <dgm:prSet phldrT="[Text]" phldr="0"/>
      <dgm:spPr/>
      <dgm:t>
        <a:bodyPr/>
        <a:lstStyle/>
        <a:p>
          <a:pPr rtl="0"/>
          <a:r>
            <a:rPr lang="en-US" dirty="0">
              <a:latin typeface="Calibri Light" panose="020F0302020204030204"/>
            </a:rPr>
            <a:t>EDA </a:t>
          </a:r>
          <a:endParaRPr lang="en-US" dirty="0"/>
        </a:p>
      </dgm:t>
    </dgm:pt>
    <dgm:pt modelId="{9FF19795-622D-49CA-8972-5C4BB476412C}" type="parTrans" cxnId="{27A5089B-4DBA-459D-987D-F24EAC539D27}">
      <dgm:prSet/>
      <dgm:spPr/>
    </dgm:pt>
    <dgm:pt modelId="{8446828F-64B2-4849-8788-8FE0E0CF5E77}" type="sibTrans" cxnId="{27A5089B-4DBA-459D-987D-F24EAC539D27}">
      <dgm:prSet/>
      <dgm:spPr/>
    </dgm:pt>
    <dgm:pt modelId="{0651AF20-C1E3-47F5-AAED-A692B687B78C}">
      <dgm:prSet phldrT="[Text]" phldr="0"/>
      <dgm:spPr/>
      <dgm:t>
        <a:bodyPr/>
        <a:lstStyle/>
        <a:p>
          <a:r>
            <a:rPr lang="en-US" dirty="0">
              <a:latin typeface="Calibri Light" panose="020F0302020204030204"/>
            </a:rPr>
            <a:t>Summarization</a:t>
          </a:r>
          <a:endParaRPr lang="en-US" dirty="0"/>
        </a:p>
      </dgm:t>
    </dgm:pt>
    <dgm:pt modelId="{535D981F-4A2F-4F55-B93B-699A1C4C11EA}" type="parTrans" cxnId="{82D8BE76-4772-4263-9450-8033595F8FA6}">
      <dgm:prSet/>
      <dgm:spPr/>
    </dgm:pt>
    <dgm:pt modelId="{8A5D1EA2-5223-4F4E-888B-DCCFFE49A99D}" type="sibTrans" cxnId="{82D8BE76-4772-4263-9450-8033595F8FA6}">
      <dgm:prSet/>
      <dgm:spPr/>
    </dgm:pt>
    <dgm:pt modelId="{E1898FD4-E1A1-4A05-AD9C-087E568906B6}">
      <dgm:prSet phldrT="[Text]" phldr="0"/>
      <dgm:spPr/>
      <dgm:t>
        <a:bodyPr/>
        <a:lstStyle/>
        <a:p>
          <a:pPr rtl="0"/>
          <a:r>
            <a:rPr lang="en-US" dirty="0">
              <a:latin typeface="Calibri Light" panose="020F0302020204030204"/>
            </a:rPr>
            <a:t>Creation of Landing outcome label</a:t>
          </a:r>
          <a:endParaRPr lang="en-US" dirty="0"/>
        </a:p>
      </dgm:t>
    </dgm:pt>
    <dgm:pt modelId="{92D11903-2470-4A36-BD98-FC477437D18F}" type="parTrans" cxnId="{6091E1A8-109F-4FE8-BF45-521540A516B5}">
      <dgm:prSet/>
      <dgm:spPr/>
    </dgm:pt>
    <dgm:pt modelId="{C2CD538F-F2B8-48F6-A3EF-CC37040DC876}" type="sibTrans" cxnId="{6091E1A8-109F-4FE8-BF45-521540A516B5}">
      <dgm:prSet/>
      <dgm:spPr/>
    </dgm:pt>
    <dgm:pt modelId="{F4AD2C78-7B42-416F-8902-FE02DAB7DF96}" type="pres">
      <dgm:prSet presAssocID="{112806EE-46A0-4ACE-86AD-9CD6F2824DA6}" presName="Name0" presStyleCnt="0">
        <dgm:presLayoutVars>
          <dgm:dir/>
          <dgm:animLvl val="lvl"/>
          <dgm:resizeHandles val="exact"/>
        </dgm:presLayoutVars>
      </dgm:prSet>
      <dgm:spPr/>
    </dgm:pt>
    <dgm:pt modelId="{AF479FC8-0BD5-49CE-9194-3EA4175F13A9}" type="pres">
      <dgm:prSet presAssocID="{430FD9DC-58F7-422D-BB72-B85BBE9C5F24}" presName="parTxOnly" presStyleLbl="node1" presStyleIdx="0" presStyleCnt="3">
        <dgm:presLayoutVars>
          <dgm:chMax val="0"/>
          <dgm:chPref val="0"/>
          <dgm:bulletEnabled val="1"/>
        </dgm:presLayoutVars>
      </dgm:prSet>
      <dgm:spPr/>
    </dgm:pt>
    <dgm:pt modelId="{175D4AF5-4A7A-4801-A4EE-DBE7605ACA8D}" type="pres">
      <dgm:prSet presAssocID="{8446828F-64B2-4849-8788-8FE0E0CF5E77}" presName="parTxOnlySpace" presStyleCnt="0"/>
      <dgm:spPr/>
    </dgm:pt>
    <dgm:pt modelId="{4BD4A8CB-FB02-4697-959C-E45AF81D579C}" type="pres">
      <dgm:prSet presAssocID="{0651AF20-C1E3-47F5-AAED-A692B687B78C}" presName="parTxOnly" presStyleLbl="node1" presStyleIdx="1" presStyleCnt="3">
        <dgm:presLayoutVars>
          <dgm:chMax val="0"/>
          <dgm:chPref val="0"/>
          <dgm:bulletEnabled val="1"/>
        </dgm:presLayoutVars>
      </dgm:prSet>
      <dgm:spPr/>
    </dgm:pt>
    <dgm:pt modelId="{83EFEF8D-5EA0-45CC-9CEB-07C2F90D0BBC}" type="pres">
      <dgm:prSet presAssocID="{8A5D1EA2-5223-4F4E-888B-DCCFFE49A99D}" presName="parTxOnlySpace" presStyleCnt="0"/>
      <dgm:spPr/>
    </dgm:pt>
    <dgm:pt modelId="{CB5F6BCF-DA9A-4326-BF43-DDD207C1B8D4}" type="pres">
      <dgm:prSet presAssocID="{E1898FD4-E1A1-4A05-AD9C-087E568906B6}" presName="parTxOnly" presStyleLbl="node1" presStyleIdx="2" presStyleCnt="3">
        <dgm:presLayoutVars>
          <dgm:chMax val="0"/>
          <dgm:chPref val="0"/>
          <dgm:bulletEnabled val="1"/>
        </dgm:presLayoutVars>
      </dgm:prSet>
      <dgm:spPr/>
    </dgm:pt>
  </dgm:ptLst>
  <dgm:cxnLst>
    <dgm:cxn modelId="{56D2CE1B-AEE0-4945-8953-79884EDE291D}" type="presOf" srcId="{E1898FD4-E1A1-4A05-AD9C-087E568906B6}" destId="{CB5F6BCF-DA9A-4326-BF43-DDD207C1B8D4}" srcOrd="0" destOrd="0" presId="urn:microsoft.com/office/officeart/2005/8/layout/chevron1"/>
    <dgm:cxn modelId="{82D8BE76-4772-4263-9450-8033595F8FA6}" srcId="{112806EE-46A0-4ACE-86AD-9CD6F2824DA6}" destId="{0651AF20-C1E3-47F5-AAED-A692B687B78C}" srcOrd="1" destOrd="0" parTransId="{535D981F-4A2F-4F55-B93B-699A1C4C11EA}" sibTransId="{8A5D1EA2-5223-4F4E-888B-DCCFFE49A99D}"/>
    <dgm:cxn modelId="{28112357-903F-48CE-A927-AD21D2369FB8}" type="presOf" srcId="{112806EE-46A0-4ACE-86AD-9CD6F2824DA6}" destId="{F4AD2C78-7B42-416F-8902-FE02DAB7DF96}" srcOrd="0" destOrd="0" presId="urn:microsoft.com/office/officeart/2005/8/layout/chevron1"/>
    <dgm:cxn modelId="{27A5089B-4DBA-459D-987D-F24EAC539D27}" srcId="{112806EE-46A0-4ACE-86AD-9CD6F2824DA6}" destId="{430FD9DC-58F7-422D-BB72-B85BBE9C5F24}" srcOrd="0" destOrd="0" parTransId="{9FF19795-622D-49CA-8972-5C4BB476412C}" sibTransId="{8446828F-64B2-4849-8788-8FE0E0CF5E77}"/>
    <dgm:cxn modelId="{6091E1A8-109F-4FE8-BF45-521540A516B5}" srcId="{112806EE-46A0-4ACE-86AD-9CD6F2824DA6}" destId="{E1898FD4-E1A1-4A05-AD9C-087E568906B6}" srcOrd="2" destOrd="0" parTransId="{92D11903-2470-4A36-BD98-FC477437D18F}" sibTransId="{C2CD538F-F2B8-48F6-A3EF-CC37040DC876}"/>
    <dgm:cxn modelId="{85034FC9-D0CD-4823-B640-6AB31B324D08}" type="presOf" srcId="{430FD9DC-58F7-422D-BB72-B85BBE9C5F24}" destId="{AF479FC8-0BD5-49CE-9194-3EA4175F13A9}" srcOrd="0" destOrd="0" presId="urn:microsoft.com/office/officeart/2005/8/layout/chevron1"/>
    <dgm:cxn modelId="{67DF4FF1-DCFF-4FF2-A02E-D0FFF254EA8D}" type="presOf" srcId="{0651AF20-C1E3-47F5-AAED-A692B687B78C}" destId="{4BD4A8CB-FB02-4697-959C-E45AF81D579C}" srcOrd="0" destOrd="0" presId="urn:microsoft.com/office/officeart/2005/8/layout/chevron1"/>
    <dgm:cxn modelId="{9575792E-4DA4-44ED-B806-3110ED30E186}" type="presParOf" srcId="{F4AD2C78-7B42-416F-8902-FE02DAB7DF96}" destId="{AF479FC8-0BD5-49CE-9194-3EA4175F13A9}" srcOrd="0" destOrd="0" presId="urn:microsoft.com/office/officeart/2005/8/layout/chevron1"/>
    <dgm:cxn modelId="{54AF004B-2C48-4F2C-AC05-097B0F8614FC}" type="presParOf" srcId="{F4AD2C78-7B42-416F-8902-FE02DAB7DF96}" destId="{175D4AF5-4A7A-4801-A4EE-DBE7605ACA8D}" srcOrd="1" destOrd="0" presId="urn:microsoft.com/office/officeart/2005/8/layout/chevron1"/>
    <dgm:cxn modelId="{3F037777-E66C-4787-B1D9-55015E755C33}" type="presParOf" srcId="{F4AD2C78-7B42-416F-8902-FE02DAB7DF96}" destId="{4BD4A8CB-FB02-4697-959C-E45AF81D579C}" srcOrd="2" destOrd="0" presId="urn:microsoft.com/office/officeart/2005/8/layout/chevron1"/>
    <dgm:cxn modelId="{18D517F0-4E51-497B-83A8-37688A94A37C}" type="presParOf" srcId="{F4AD2C78-7B42-416F-8902-FE02DAB7DF96}" destId="{83EFEF8D-5EA0-45CC-9CEB-07C2F90D0BBC}" srcOrd="3" destOrd="0" presId="urn:microsoft.com/office/officeart/2005/8/layout/chevron1"/>
    <dgm:cxn modelId="{34153151-1934-4B59-A102-066C24F43711}" type="presParOf" srcId="{F4AD2C78-7B42-416F-8902-FE02DAB7DF96}" destId="{CB5F6BCF-DA9A-4326-BF43-DDD207C1B8D4}"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823072-D8F6-4F35-8307-EB7B2DBADD13}" type="doc">
      <dgm:prSet loTypeId="urn:microsoft.com/office/officeart/2005/8/layout/hChevron3" loCatId="process" qsTypeId="urn:microsoft.com/office/officeart/2005/8/quickstyle/simple1" qsCatId="simple" csTypeId="urn:microsoft.com/office/officeart/2005/8/colors/accent1_2" csCatId="accent1" phldr="1"/>
      <dgm:spPr/>
    </dgm:pt>
    <dgm:pt modelId="{032A7F5B-21E7-40C9-ABDF-B5F5005B5C55}">
      <dgm:prSet phldrT="[Text]" phldr="0"/>
      <dgm:spPr/>
      <dgm:t>
        <a:bodyPr/>
        <a:lstStyle/>
        <a:p>
          <a:pPr rtl="0"/>
          <a:r>
            <a:rPr lang="en-US" dirty="0">
              <a:latin typeface="Calibri Light" panose="020F0302020204030204"/>
            </a:rPr>
            <a:t>Data preparation and standardization</a:t>
          </a:r>
          <a:endParaRPr lang="en-US" dirty="0"/>
        </a:p>
      </dgm:t>
    </dgm:pt>
    <dgm:pt modelId="{232245C8-C8B9-488F-9065-F55D35CAE5CE}" type="parTrans" cxnId="{2F9FBA7C-264F-4230-AE5C-8CB852DA6615}">
      <dgm:prSet/>
      <dgm:spPr/>
    </dgm:pt>
    <dgm:pt modelId="{81F97B3B-D7BE-4A73-AC8C-7787068462EC}" type="sibTrans" cxnId="{2F9FBA7C-264F-4230-AE5C-8CB852DA6615}">
      <dgm:prSet/>
      <dgm:spPr/>
    </dgm:pt>
    <dgm:pt modelId="{03214C4E-8A1E-4C5F-B26F-1CF8524111D5}">
      <dgm:prSet phldrT="[Text]" phldr="0"/>
      <dgm:spPr/>
      <dgm:t>
        <a:bodyPr/>
        <a:lstStyle/>
        <a:p>
          <a:pPr rtl="0"/>
          <a:r>
            <a:rPr lang="en-US" dirty="0">
              <a:latin typeface="Calibri Light" panose="020F0302020204030204"/>
            </a:rPr>
            <a:t>Test of each model with combinations of hyperparameters</a:t>
          </a:r>
          <a:endParaRPr lang="en-US" dirty="0"/>
        </a:p>
      </dgm:t>
    </dgm:pt>
    <dgm:pt modelId="{5C026CDE-48F7-44CA-891E-ACA49FB6A53B}" type="parTrans" cxnId="{89E3AF38-F730-4E18-830E-6FF386CE4E47}">
      <dgm:prSet/>
      <dgm:spPr/>
    </dgm:pt>
    <dgm:pt modelId="{DBEE3F5F-E6E1-4EFC-B3B5-0E432331CCD6}" type="sibTrans" cxnId="{89E3AF38-F730-4E18-830E-6FF386CE4E47}">
      <dgm:prSet/>
      <dgm:spPr/>
    </dgm:pt>
    <dgm:pt modelId="{5229CE5D-AECE-4106-B7F5-518ADDA15959}">
      <dgm:prSet phldrT="[Text]" phldr="0"/>
      <dgm:spPr/>
      <dgm:t>
        <a:bodyPr/>
        <a:lstStyle/>
        <a:p>
          <a:pPr rtl="0"/>
          <a:r>
            <a:rPr lang="en-US" dirty="0">
              <a:latin typeface="Calibri Light" panose="020F0302020204030204"/>
            </a:rPr>
            <a:t>Comparison of results</a:t>
          </a:r>
          <a:endParaRPr lang="en-US" dirty="0"/>
        </a:p>
      </dgm:t>
    </dgm:pt>
    <dgm:pt modelId="{86D87EF5-4963-495B-B061-DC988875D7E1}" type="parTrans" cxnId="{5F59BCF2-C755-499F-8F32-36C91B3B4DE9}">
      <dgm:prSet/>
      <dgm:spPr/>
    </dgm:pt>
    <dgm:pt modelId="{02868743-F4CE-41E1-9420-66BC51C7EAB3}" type="sibTrans" cxnId="{5F59BCF2-C755-499F-8F32-36C91B3B4DE9}">
      <dgm:prSet/>
      <dgm:spPr/>
    </dgm:pt>
    <dgm:pt modelId="{383D8AFD-0CDF-4212-B726-3CCBE9EC95F1}" type="pres">
      <dgm:prSet presAssocID="{54823072-D8F6-4F35-8307-EB7B2DBADD13}" presName="Name0" presStyleCnt="0">
        <dgm:presLayoutVars>
          <dgm:dir/>
          <dgm:resizeHandles val="exact"/>
        </dgm:presLayoutVars>
      </dgm:prSet>
      <dgm:spPr/>
    </dgm:pt>
    <dgm:pt modelId="{2FA71214-5728-44A9-8099-EE924ABF6F54}" type="pres">
      <dgm:prSet presAssocID="{032A7F5B-21E7-40C9-ABDF-B5F5005B5C55}" presName="parTxOnly" presStyleLbl="node1" presStyleIdx="0" presStyleCnt="3">
        <dgm:presLayoutVars>
          <dgm:bulletEnabled val="1"/>
        </dgm:presLayoutVars>
      </dgm:prSet>
      <dgm:spPr/>
    </dgm:pt>
    <dgm:pt modelId="{B53D31B5-804E-40D3-B17A-959CB53BB358}" type="pres">
      <dgm:prSet presAssocID="{81F97B3B-D7BE-4A73-AC8C-7787068462EC}" presName="parSpace" presStyleCnt="0"/>
      <dgm:spPr/>
    </dgm:pt>
    <dgm:pt modelId="{452922B6-D85B-4EA3-9152-8FDDEB7F6620}" type="pres">
      <dgm:prSet presAssocID="{03214C4E-8A1E-4C5F-B26F-1CF8524111D5}" presName="parTxOnly" presStyleLbl="node1" presStyleIdx="1" presStyleCnt="3">
        <dgm:presLayoutVars>
          <dgm:bulletEnabled val="1"/>
        </dgm:presLayoutVars>
      </dgm:prSet>
      <dgm:spPr/>
    </dgm:pt>
    <dgm:pt modelId="{22506750-259B-47CA-A5E8-B25D68E1BF18}" type="pres">
      <dgm:prSet presAssocID="{DBEE3F5F-E6E1-4EFC-B3B5-0E432331CCD6}" presName="parSpace" presStyleCnt="0"/>
      <dgm:spPr/>
    </dgm:pt>
    <dgm:pt modelId="{ECFA4F0A-8F4C-4945-BE82-17ABE2F74753}" type="pres">
      <dgm:prSet presAssocID="{5229CE5D-AECE-4106-B7F5-518ADDA15959}" presName="parTxOnly" presStyleLbl="node1" presStyleIdx="2" presStyleCnt="3">
        <dgm:presLayoutVars>
          <dgm:bulletEnabled val="1"/>
        </dgm:presLayoutVars>
      </dgm:prSet>
      <dgm:spPr/>
    </dgm:pt>
  </dgm:ptLst>
  <dgm:cxnLst>
    <dgm:cxn modelId="{4EC8A002-B8BF-4119-A9C9-1C7F4E5E72B6}" type="presOf" srcId="{54823072-D8F6-4F35-8307-EB7B2DBADD13}" destId="{383D8AFD-0CDF-4212-B726-3CCBE9EC95F1}" srcOrd="0" destOrd="0" presId="urn:microsoft.com/office/officeart/2005/8/layout/hChevron3"/>
    <dgm:cxn modelId="{89E3AF38-F730-4E18-830E-6FF386CE4E47}" srcId="{54823072-D8F6-4F35-8307-EB7B2DBADD13}" destId="{03214C4E-8A1E-4C5F-B26F-1CF8524111D5}" srcOrd="1" destOrd="0" parTransId="{5C026CDE-48F7-44CA-891E-ACA49FB6A53B}" sibTransId="{DBEE3F5F-E6E1-4EFC-B3B5-0E432331CCD6}"/>
    <dgm:cxn modelId="{2F9FBA7C-264F-4230-AE5C-8CB852DA6615}" srcId="{54823072-D8F6-4F35-8307-EB7B2DBADD13}" destId="{032A7F5B-21E7-40C9-ABDF-B5F5005B5C55}" srcOrd="0" destOrd="0" parTransId="{232245C8-C8B9-488F-9065-F55D35CAE5CE}" sibTransId="{81F97B3B-D7BE-4A73-AC8C-7787068462EC}"/>
    <dgm:cxn modelId="{B437399D-5946-48F1-9F58-CC5C52729FD5}" type="presOf" srcId="{5229CE5D-AECE-4106-B7F5-518ADDA15959}" destId="{ECFA4F0A-8F4C-4945-BE82-17ABE2F74753}" srcOrd="0" destOrd="0" presId="urn:microsoft.com/office/officeart/2005/8/layout/hChevron3"/>
    <dgm:cxn modelId="{CA30A4A2-F631-4495-B5AA-2A0CA934E96F}" type="presOf" srcId="{032A7F5B-21E7-40C9-ABDF-B5F5005B5C55}" destId="{2FA71214-5728-44A9-8099-EE924ABF6F54}" srcOrd="0" destOrd="0" presId="urn:microsoft.com/office/officeart/2005/8/layout/hChevron3"/>
    <dgm:cxn modelId="{27C9B5E8-6E04-48C6-8105-A362518E8F81}" type="presOf" srcId="{03214C4E-8A1E-4C5F-B26F-1CF8524111D5}" destId="{452922B6-D85B-4EA3-9152-8FDDEB7F6620}" srcOrd="0" destOrd="0" presId="urn:microsoft.com/office/officeart/2005/8/layout/hChevron3"/>
    <dgm:cxn modelId="{5F59BCF2-C755-499F-8F32-36C91B3B4DE9}" srcId="{54823072-D8F6-4F35-8307-EB7B2DBADD13}" destId="{5229CE5D-AECE-4106-B7F5-518ADDA15959}" srcOrd="2" destOrd="0" parTransId="{86D87EF5-4963-495B-B061-DC988875D7E1}" sibTransId="{02868743-F4CE-41E1-9420-66BC51C7EAB3}"/>
    <dgm:cxn modelId="{14696BAF-37C7-495A-AF41-513F61F6B3A7}" type="presParOf" srcId="{383D8AFD-0CDF-4212-B726-3CCBE9EC95F1}" destId="{2FA71214-5728-44A9-8099-EE924ABF6F54}" srcOrd="0" destOrd="0" presId="urn:microsoft.com/office/officeart/2005/8/layout/hChevron3"/>
    <dgm:cxn modelId="{192E5958-AB12-4441-A013-F19C910FC014}" type="presParOf" srcId="{383D8AFD-0CDF-4212-B726-3CCBE9EC95F1}" destId="{B53D31B5-804E-40D3-B17A-959CB53BB358}" srcOrd="1" destOrd="0" presId="urn:microsoft.com/office/officeart/2005/8/layout/hChevron3"/>
    <dgm:cxn modelId="{F1E05A49-E65C-4332-93A4-3D5466728F5F}" type="presParOf" srcId="{383D8AFD-0CDF-4212-B726-3CCBE9EC95F1}" destId="{452922B6-D85B-4EA3-9152-8FDDEB7F6620}" srcOrd="2" destOrd="0" presId="urn:microsoft.com/office/officeart/2005/8/layout/hChevron3"/>
    <dgm:cxn modelId="{3DEABA00-C9E8-4B8C-895C-EA94ABCF24C6}" type="presParOf" srcId="{383D8AFD-0CDF-4212-B726-3CCBE9EC95F1}" destId="{22506750-259B-47CA-A5E8-B25D68E1BF18}" srcOrd="3" destOrd="0" presId="urn:microsoft.com/office/officeart/2005/8/layout/hChevron3"/>
    <dgm:cxn modelId="{23F639AA-D3F7-42B4-A8D1-F51EF28E1A35}" type="presParOf" srcId="{383D8AFD-0CDF-4212-B726-3CCBE9EC95F1}" destId="{ECFA4F0A-8F4C-4945-BE82-17ABE2F74753}" srcOrd="4"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E82F67F-66D7-47F0-9FB3-ADF6BAC6A77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91DF2B2-AF06-4B59-A847-2132FF48CABC}">
      <dgm:prSet/>
      <dgm:spPr/>
      <dgm:t>
        <a:bodyPr/>
        <a:lstStyle/>
        <a:p>
          <a:pPr>
            <a:lnSpc>
              <a:spcPct val="100000"/>
            </a:lnSpc>
          </a:pPr>
          <a:r>
            <a:rPr lang="en-US"/>
            <a:t>The best success rate is for orbits ES-L1, GEO, HEO and SSO.</a:t>
          </a:r>
        </a:p>
      </dgm:t>
    </dgm:pt>
    <dgm:pt modelId="{923A7AE4-E13B-45D0-8869-511B88894D1D}" type="parTrans" cxnId="{383E5BB3-B33A-414B-A9CF-ACA8B17C23E1}">
      <dgm:prSet/>
      <dgm:spPr/>
      <dgm:t>
        <a:bodyPr/>
        <a:lstStyle/>
        <a:p>
          <a:endParaRPr lang="en-US"/>
        </a:p>
      </dgm:t>
    </dgm:pt>
    <dgm:pt modelId="{A67B36AE-8E23-4BD9-8E51-071D4CA0CDED}" type="sibTrans" cxnId="{383E5BB3-B33A-414B-A9CF-ACA8B17C23E1}">
      <dgm:prSet/>
      <dgm:spPr/>
      <dgm:t>
        <a:bodyPr/>
        <a:lstStyle/>
        <a:p>
          <a:endParaRPr lang="en-US"/>
        </a:p>
      </dgm:t>
    </dgm:pt>
    <dgm:pt modelId="{257E39EF-6730-457D-87B6-12B044A14A2D}">
      <dgm:prSet/>
      <dgm:spPr/>
      <dgm:t>
        <a:bodyPr/>
        <a:lstStyle/>
        <a:p>
          <a:pPr>
            <a:lnSpc>
              <a:spcPct val="100000"/>
            </a:lnSpc>
          </a:pPr>
          <a:r>
            <a:rPr lang="en-US"/>
            <a:t>For orbit SO there was no successful landing.</a:t>
          </a:r>
        </a:p>
      </dgm:t>
    </dgm:pt>
    <dgm:pt modelId="{B399F914-F8A2-4423-9D47-5418C0FEB427}" type="parTrans" cxnId="{663181B8-1A04-4607-93E0-D3333397BF00}">
      <dgm:prSet/>
      <dgm:spPr/>
      <dgm:t>
        <a:bodyPr/>
        <a:lstStyle/>
        <a:p>
          <a:endParaRPr lang="en-US"/>
        </a:p>
      </dgm:t>
    </dgm:pt>
    <dgm:pt modelId="{EE899472-5C97-4C38-B6A9-D676E6876487}" type="sibTrans" cxnId="{663181B8-1A04-4607-93E0-D3333397BF00}">
      <dgm:prSet/>
      <dgm:spPr/>
      <dgm:t>
        <a:bodyPr/>
        <a:lstStyle/>
        <a:p>
          <a:endParaRPr lang="en-US"/>
        </a:p>
      </dgm:t>
    </dgm:pt>
    <dgm:pt modelId="{D493395C-522E-40DF-8790-66CDD9CF1799}" type="pres">
      <dgm:prSet presAssocID="{5E82F67F-66D7-47F0-9FB3-ADF6BAC6A776}" presName="root" presStyleCnt="0">
        <dgm:presLayoutVars>
          <dgm:dir/>
          <dgm:resizeHandles val="exact"/>
        </dgm:presLayoutVars>
      </dgm:prSet>
      <dgm:spPr/>
    </dgm:pt>
    <dgm:pt modelId="{8BFEF107-F77A-4CB6-AD8A-98751D72617A}" type="pres">
      <dgm:prSet presAssocID="{991DF2B2-AF06-4B59-A847-2132FF48CABC}" presName="compNode" presStyleCnt="0"/>
      <dgm:spPr/>
    </dgm:pt>
    <dgm:pt modelId="{F45B5D78-D1F5-4B99-A948-C538C58ADB18}" type="pres">
      <dgm:prSet presAssocID="{991DF2B2-AF06-4B59-A847-2132FF48CABC}" presName="bgRect" presStyleLbl="bgShp" presStyleIdx="0" presStyleCnt="2"/>
      <dgm:spPr/>
    </dgm:pt>
    <dgm:pt modelId="{EAC0F5B3-8F3E-4C54-942D-2F2AFDBA621C}" type="pres">
      <dgm:prSet presAssocID="{991DF2B2-AF06-4B59-A847-2132FF48CABC}"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arth Globe Americas"/>
        </a:ext>
      </dgm:extLst>
    </dgm:pt>
    <dgm:pt modelId="{E167DB21-79D3-4176-AF31-21A197BE9659}" type="pres">
      <dgm:prSet presAssocID="{991DF2B2-AF06-4B59-A847-2132FF48CABC}" presName="spaceRect" presStyleCnt="0"/>
      <dgm:spPr/>
    </dgm:pt>
    <dgm:pt modelId="{F67D1F36-7E45-47CE-AD32-2EB2E55E2148}" type="pres">
      <dgm:prSet presAssocID="{991DF2B2-AF06-4B59-A847-2132FF48CABC}" presName="parTx" presStyleLbl="revTx" presStyleIdx="0" presStyleCnt="2">
        <dgm:presLayoutVars>
          <dgm:chMax val="0"/>
          <dgm:chPref val="0"/>
        </dgm:presLayoutVars>
      </dgm:prSet>
      <dgm:spPr/>
    </dgm:pt>
    <dgm:pt modelId="{CE9EC064-87BE-4C8F-8CDD-050B3EAE3D9F}" type="pres">
      <dgm:prSet presAssocID="{A67B36AE-8E23-4BD9-8E51-071D4CA0CDED}" presName="sibTrans" presStyleCnt="0"/>
      <dgm:spPr/>
    </dgm:pt>
    <dgm:pt modelId="{09B2819D-8085-439F-9512-2DE771596518}" type="pres">
      <dgm:prSet presAssocID="{257E39EF-6730-457D-87B6-12B044A14A2D}" presName="compNode" presStyleCnt="0"/>
      <dgm:spPr/>
    </dgm:pt>
    <dgm:pt modelId="{6F71416B-CC7D-4F9E-9908-CB8760A6F827}" type="pres">
      <dgm:prSet presAssocID="{257E39EF-6730-457D-87B6-12B044A14A2D}" presName="bgRect" presStyleLbl="bgShp" presStyleIdx="1" presStyleCnt="2"/>
      <dgm:spPr/>
    </dgm:pt>
    <dgm:pt modelId="{BA21CC27-03F9-4237-BD07-10ECF07F3FCC}" type="pres">
      <dgm:prSet presAssocID="{257E39EF-6730-457D-87B6-12B044A14A2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lanet"/>
        </a:ext>
      </dgm:extLst>
    </dgm:pt>
    <dgm:pt modelId="{991FCE4A-2627-4B38-9352-0E811A5390A7}" type="pres">
      <dgm:prSet presAssocID="{257E39EF-6730-457D-87B6-12B044A14A2D}" presName="spaceRect" presStyleCnt="0"/>
      <dgm:spPr/>
    </dgm:pt>
    <dgm:pt modelId="{D8BE6AE1-D6DD-4DEC-89F7-65D0CDC438E7}" type="pres">
      <dgm:prSet presAssocID="{257E39EF-6730-457D-87B6-12B044A14A2D}" presName="parTx" presStyleLbl="revTx" presStyleIdx="1" presStyleCnt="2">
        <dgm:presLayoutVars>
          <dgm:chMax val="0"/>
          <dgm:chPref val="0"/>
        </dgm:presLayoutVars>
      </dgm:prSet>
      <dgm:spPr/>
    </dgm:pt>
  </dgm:ptLst>
  <dgm:cxnLst>
    <dgm:cxn modelId="{6EC9AC6C-F538-4B47-8026-5CEDCD0B4647}" type="presOf" srcId="{991DF2B2-AF06-4B59-A847-2132FF48CABC}" destId="{F67D1F36-7E45-47CE-AD32-2EB2E55E2148}" srcOrd="0" destOrd="0" presId="urn:microsoft.com/office/officeart/2018/2/layout/IconVerticalSolidList"/>
    <dgm:cxn modelId="{E76AB553-D2FF-4323-9F41-68960542D6C0}" type="presOf" srcId="{257E39EF-6730-457D-87B6-12B044A14A2D}" destId="{D8BE6AE1-D6DD-4DEC-89F7-65D0CDC438E7}" srcOrd="0" destOrd="0" presId="urn:microsoft.com/office/officeart/2018/2/layout/IconVerticalSolidList"/>
    <dgm:cxn modelId="{FE383794-ABFA-40D2-8AD0-DE1F4B5F982B}" type="presOf" srcId="{5E82F67F-66D7-47F0-9FB3-ADF6BAC6A776}" destId="{D493395C-522E-40DF-8790-66CDD9CF1799}" srcOrd="0" destOrd="0" presId="urn:microsoft.com/office/officeart/2018/2/layout/IconVerticalSolidList"/>
    <dgm:cxn modelId="{383E5BB3-B33A-414B-A9CF-ACA8B17C23E1}" srcId="{5E82F67F-66D7-47F0-9FB3-ADF6BAC6A776}" destId="{991DF2B2-AF06-4B59-A847-2132FF48CABC}" srcOrd="0" destOrd="0" parTransId="{923A7AE4-E13B-45D0-8869-511B88894D1D}" sibTransId="{A67B36AE-8E23-4BD9-8E51-071D4CA0CDED}"/>
    <dgm:cxn modelId="{663181B8-1A04-4607-93E0-D3333397BF00}" srcId="{5E82F67F-66D7-47F0-9FB3-ADF6BAC6A776}" destId="{257E39EF-6730-457D-87B6-12B044A14A2D}" srcOrd="1" destOrd="0" parTransId="{B399F914-F8A2-4423-9D47-5418C0FEB427}" sibTransId="{EE899472-5C97-4C38-B6A9-D676E6876487}"/>
    <dgm:cxn modelId="{61B2824D-994C-4A62-9580-47AA1B7E8ED1}" type="presParOf" srcId="{D493395C-522E-40DF-8790-66CDD9CF1799}" destId="{8BFEF107-F77A-4CB6-AD8A-98751D72617A}" srcOrd="0" destOrd="0" presId="urn:microsoft.com/office/officeart/2018/2/layout/IconVerticalSolidList"/>
    <dgm:cxn modelId="{90F8D2DE-920A-4425-8AF4-450A9E073F73}" type="presParOf" srcId="{8BFEF107-F77A-4CB6-AD8A-98751D72617A}" destId="{F45B5D78-D1F5-4B99-A948-C538C58ADB18}" srcOrd="0" destOrd="0" presId="urn:microsoft.com/office/officeart/2018/2/layout/IconVerticalSolidList"/>
    <dgm:cxn modelId="{508F85C0-33F8-47D0-A03A-FB7E2B66BF1C}" type="presParOf" srcId="{8BFEF107-F77A-4CB6-AD8A-98751D72617A}" destId="{EAC0F5B3-8F3E-4C54-942D-2F2AFDBA621C}" srcOrd="1" destOrd="0" presId="urn:microsoft.com/office/officeart/2018/2/layout/IconVerticalSolidList"/>
    <dgm:cxn modelId="{F4E312F3-C22A-4660-ADDE-94BDAA6158F1}" type="presParOf" srcId="{8BFEF107-F77A-4CB6-AD8A-98751D72617A}" destId="{E167DB21-79D3-4176-AF31-21A197BE9659}" srcOrd="2" destOrd="0" presId="urn:microsoft.com/office/officeart/2018/2/layout/IconVerticalSolidList"/>
    <dgm:cxn modelId="{31F00AF7-CD6F-4345-AC61-E5B6900FDA65}" type="presParOf" srcId="{8BFEF107-F77A-4CB6-AD8A-98751D72617A}" destId="{F67D1F36-7E45-47CE-AD32-2EB2E55E2148}" srcOrd="3" destOrd="0" presId="urn:microsoft.com/office/officeart/2018/2/layout/IconVerticalSolidList"/>
    <dgm:cxn modelId="{ADA52186-6275-4037-A9C9-5A7E2B09BAA7}" type="presParOf" srcId="{D493395C-522E-40DF-8790-66CDD9CF1799}" destId="{CE9EC064-87BE-4C8F-8CDD-050B3EAE3D9F}" srcOrd="1" destOrd="0" presId="urn:microsoft.com/office/officeart/2018/2/layout/IconVerticalSolidList"/>
    <dgm:cxn modelId="{57C2CA65-7B50-4F33-A38E-C9D416EEF911}" type="presParOf" srcId="{D493395C-522E-40DF-8790-66CDD9CF1799}" destId="{09B2819D-8085-439F-9512-2DE771596518}" srcOrd="2" destOrd="0" presId="urn:microsoft.com/office/officeart/2018/2/layout/IconVerticalSolidList"/>
    <dgm:cxn modelId="{885F4920-ECC5-46AE-98DC-B1DCDB8739D5}" type="presParOf" srcId="{09B2819D-8085-439F-9512-2DE771596518}" destId="{6F71416B-CC7D-4F9E-9908-CB8760A6F827}" srcOrd="0" destOrd="0" presId="urn:microsoft.com/office/officeart/2018/2/layout/IconVerticalSolidList"/>
    <dgm:cxn modelId="{1176F01A-0496-4D42-BA4A-DDE733D1B609}" type="presParOf" srcId="{09B2819D-8085-439F-9512-2DE771596518}" destId="{BA21CC27-03F9-4237-BD07-10ECF07F3FCC}" srcOrd="1" destOrd="0" presId="urn:microsoft.com/office/officeart/2018/2/layout/IconVerticalSolidList"/>
    <dgm:cxn modelId="{9ACB8DCA-27CA-4464-A70B-7B3AA6F8A7EE}" type="presParOf" srcId="{09B2819D-8085-439F-9512-2DE771596518}" destId="{991FCE4A-2627-4B38-9352-0E811A5390A7}" srcOrd="2" destOrd="0" presId="urn:microsoft.com/office/officeart/2018/2/layout/IconVerticalSolidList"/>
    <dgm:cxn modelId="{A7B1B3AA-9654-4EB7-BA81-6D5792617640}" type="presParOf" srcId="{09B2819D-8085-439F-9512-2DE771596518}" destId="{D8BE6AE1-D6DD-4DEC-89F7-65D0CDC438E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4B9B8D-76CD-4FFA-96D1-41C743BDB423}">
      <dsp:nvSpPr>
        <dsp:cNvPr id="0" name=""/>
        <dsp:cNvSpPr/>
      </dsp:nvSpPr>
      <dsp:spPr>
        <a:xfrm>
          <a:off x="1218" y="70267"/>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234A511-6F3E-41F6-A9A4-F97663F0696B}">
      <dsp:nvSpPr>
        <dsp:cNvPr id="0" name=""/>
        <dsp:cNvSpPr/>
      </dsp:nvSpPr>
      <dsp:spPr>
        <a:xfrm>
          <a:off x="144803" y="213852"/>
          <a:ext cx="396566" cy="3965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4C8FFF-D43D-48DA-8E9C-889DB58F9C10}">
      <dsp:nvSpPr>
        <dsp:cNvPr id="0" name=""/>
        <dsp:cNvSpPr/>
      </dsp:nvSpPr>
      <dsp:spPr>
        <a:xfrm>
          <a:off x="831469" y="70267"/>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Executive Summary</a:t>
          </a:r>
        </a:p>
      </dsp:txBody>
      <dsp:txXfrm>
        <a:off x="831469" y="70267"/>
        <a:ext cx="1611663" cy="683736"/>
      </dsp:txXfrm>
    </dsp:sp>
    <dsp:sp modelId="{F5AC25F6-BB86-40DF-961D-2D2B8F036CB8}">
      <dsp:nvSpPr>
        <dsp:cNvPr id="0" name=""/>
        <dsp:cNvSpPr/>
      </dsp:nvSpPr>
      <dsp:spPr>
        <a:xfrm>
          <a:off x="2723953" y="70267"/>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792605-5FA3-4710-A2C7-D6E39451CCD7}">
      <dsp:nvSpPr>
        <dsp:cNvPr id="0" name=""/>
        <dsp:cNvSpPr/>
      </dsp:nvSpPr>
      <dsp:spPr>
        <a:xfrm>
          <a:off x="2867537" y="213852"/>
          <a:ext cx="396566" cy="3965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0B23BE-5B30-4FE6-AA6A-8D237398E77E}">
      <dsp:nvSpPr>
        <dsp:cNvPr id="0" name=""/>
        <dsp:cNvSpPr/>
      </dsp:nvSpPr>
      <dsp:spPr>
        <a:xfrm>
          <a:off x="3554203" y="70267"/>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Introduction</a:t>
          </a:r>
        </a:p>
      </dsp:txBody>
      <dsp:txXfrm>
        <a:off x="3554203" y="70267"/>
        <a:ext cx="1611663" cy="683736"/>
      </dsp:txXfrm>
    </dsp:sp>
    <dsp:sp modelId="{B613AA5C-3B97-4895-92E8-C54BB2D7ADF4}">
      <dsp:nvSpPr>
        <dsp:cNvPr id="0" name=""/>
        <dsp:cNvSpPr/>
      </dsp:nvSpPr>
      <dsp:spPr>
        <a:xfrm>
          <a:off x="1218" y="1318543"/>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8D25C7-8A23-430E-BE5B-4FDB35C4EE4A}">
      <dsp:nvSpPr>
        <dsp:cNvPr id="0" name=""/>
        <dsp:cNvSpPr/>
      </dsp:nvSpPr>
      <dsp:spPr>
        <a:xfrm>
          <a:off x="144803" y="1462128"/>
          <a:ext cx="396566" cy="3965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9F5269-F482-4E90-B11F-7CF5C5AEC511}">
      <dsp:nvSpPr>
        <dsp:cNvPr id="0" name=""/>
        <dsp:cNvSpPr/>
      </dsp:nvSpPr>
      <dsp:spPr>
        <a:xfrm>
          <a:off x="831469" y="1318543"/>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Methodology</a:t>
          </a:r>
        </a:p>
      </dsp:txBody>
      <dsp:txXfrm>
        <a:off x="831469" y="1318543"/>
        <a:ext cx="1611663" cy="683736"/>
      </dsp:txXfrm>
    </dsp:sp>
    <dsp:sp modelId="{9328FACB-F356-4A66-A230-822DA2AE71AB}">
      <dsp:nvSpPr>
        <dsp:cNvPr id="0" name=""/>
        <dsp:cNvSpPr/>
      </dsp:nvSpPr>
      <dsp:spPr>
        <a:xfrm>
          <a:off x="2723953" y="1318543"/>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4202F1-4699-4E1A-B263-B40624B60A9E}">
      <dsp:nvSpPr>
        <dsp:cNvPr id="0" name=""/>
        <dsp:cNvSpPr/>
      </dsp:nvSpPr>
      <dsp:spPr>
        <a:xfrm>
          <a:off x="2867537" y="1462128"/>
          <a:ext cx="396566" cy="39656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0567C-E283-4D37-935C-70C7CD7AC0E2}">
      <dsp:nvSpPr>
        <dsp:cNvPr id="0" name=""/>
        <dsp:cNvSpPr/>
      </dsp:nvSpPr>
      <dsp:spPr>
        <a:xfrm>
          <a:off x="3554203" y="1318543"/>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Results</a:t>
          </a:r>
        </a:p>
      </dsp:txBody>
      <dsp:txXfrm>
        <a:off x="3554203" y="1318543"/>
        <a:ext cx="1611663" cy="683736"/>
      </dsp:txXfrm>
    </dsp:sp>
    <dsp:sp modelId="{9F57AEE8-5E72-4CEA-93BB-2C4952D6F5FA}">
      <dsp:nvSpPr>
        <dsp:cNvPr id="0" name=""/>
        <dsp:cNvSpPr/>
      </dsp:nvSpPr>
      <dsp:spPr>
        <a:xfrm>
          <a:off x="1218" y="2566820"/>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E77A3CD-E0D7-48C2-AE8A-8B0CCFB71618}">
      <dsp:nvSpPr>
        <dsp:cNvPr id="0" name=""/>
        <dsp:cNvSpPr/>
      </dsp:nvSpPr>
      <dsp:spPr>
        <a:xfrm>
          <a:off x="144803" y="2710404"/>
          <a:ext cx="396566" cy="39656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FCE578-EC0A-4947-A2A5-656951A58731}">
      <dsp:nvSpPr>
        <dsp:cNvPr id="0" name=""/>
        <dsp:cNvSpPr/>
      </dsp:nvSpPr>
      <dsp:spPr>
        <a:xfrm>
          <a:off x="831469" y="2566820"/>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Conclusion</a:t>
          </a:r>
        </a:p>
      </dsp:txBody>
      <dsp:txXfrm>
        <a:off x="831469" y="2566820"/>
        <a:ext cx="1611663" cy="683736"/>
      </dsp:txXfrm>
    </dsp:sp>
    <dsp:sp modelId="{BE0B917E-0B58-44D8-A844-BCF58ECA3067}">
      <dsp:nvSpPr>
        <dsp:cNvPr id="0" name=""/>
        <dsp:cNvSpPr/>
      </dsp:nvSpPr>
      <dsp:spPr>
        <a:xfrm>
          <a:off x="2723953" y="2566820"/>
          <a:ext cx="683736" cy="683736"/>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28F087-1B17-43C6-B3EB-458AF3CE0107}">
      <dsp:nvSpPr>
        <dsp:cNvPr id="0" name=""/>
        <dsp:cNvSpPr/>
      </dsp:nvSpPr>
      <dsp:spPr>
        <a:xfrm>
          <a:off x="2867537" y="2710404"/>
          <a:ext cx="396566" cy="39656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836BB90-6919-4AE9-AAD1-DAED9E085E3B}">
      <dsp:nvSpPr>
        <dsp:cNvPr id="0" name=""/>
        <dsp:cNvSpPr/>
      </dsp:nvSpPr>
      <dsp:spPr>
        <a:xfrm>
          <a:off x="3554203" y="2566820"/>
          <a:ext cx="1611663" cy="683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77900">
            <a:lnSpc>
              <a:spcPct val="100000"/>
            </a:lnSpc>
            <a:spcBef>
              <a:spcPct val="0"/>
            </a:spcBef>
            <a:spcAft>
              <a:spcPct val="35000"/>
            </a:spcAft>
            <a:buNone/>
          </a:pPr>
          <a:r>
            <a:rPr lang="en-US" sz="2200" kern="1200" dirty="0"/>
            <a:t>Appendix</a:t>
          </a:r>
        </a:p>
      </dsp:txBody>
      <dsp:txXfrm>
        <a:off x="3554203" y="2566820"/>
        <a:ext cx="1611663" cy="6837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B961A9-2EC0-4D21-B0BA-7BA11D1E81F8}">
      <dsp:nvSpPr>
        <dsp:cNvPr id="0" name=""/>
        <dsp:cNvSpPr/>
      </dsp:nvSpPr>
      <dsp:spPr>
        <a:xfrm>
          <a:off x="0" y="442944"/>
          <a:ext cx="10515600" cy="1285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Data Collection using the SpaceX API and </a:t>
          </a:r>
          <a:r>
            <a:rPr lang="en-US" sz="1700" kern="1200" dirty="0" err="1"/>
            <a:t>Webscraping</a:t>
          </a:r>
          <a:r>
            <a:rPr lang="en-US" sz="1700" kern="1200" dirty="0"/>
            <a:t> &amp; Data cleaning</a:t>
          </a:r>
        </a:p>
        <a:p>
          <a:pPr marL="171450" lvl="1" indent="-171450" algn="l" defTabSz="755650">
            <a:lnSpc>
              <a:spcPct val="90000"/>
            </a:lnSpc>
            <a:spcBef>
              <a:spcPct val="0"/>
            </a:spcBef>
            <a:spcAft>
              <a:spcPct val="15000"/>
            </a:spcAft>
            <a:buChar char="•"/>
          </a:pPr>
          <a:r>
            <a:rPr lang="en-US" sz="1700" kern="1200" dirty="0"/>
            <a:t>Exploratory Data Analysis (EDA), data wrangling, data visualization &amp; interactive visual analytics</a:t>
          </a:r>
        </a:p>
        <a:p>
          <a:pPr marL="171450" lvl="1" indent="-171450" algn="l" defTabSz="755650">
            <a:lnSpc>
              <a:spcPct val="90000"/>
            </a:lnSpc>
            <a:spcBef>
              <a:spcPct val="0"/>
            </a:spcBef>
            <a:spcAft>
              <a:spcPct val="15000"/>
            </a:spcAft>
            <a:buChar char="•"/>
          </a:pPr>
          <a:r>
            <a:rPr lang="en-US" sz="1700" kern="1200" dirty="0"/>
            <a:t>Machine Learning Prediction</a:t>
          </a:r>
        </a:p>
      </dsp:txBody>
      <dsp:txXfrm>
        <a:off x="0" y="442944"/>
        <a:ext cx="10515600" cy="1285200"/>
      </dsp:txXfrm>
    </dsp:sp>
    <dsp:sp modelId="{2CAEA1B7-F407-4BFF-85F3-7BF677C9AFD7}">
      <dsp:nvSpPr>
        <dsp:cNvPr id="0" name=""/>
        <dsp:cNvSpPr/>
      </dsp:nvSpPr>
      <dsp:spPr>
        <a:xfrm>
          <a:off x="525780" y="192024"/>
          <a:ext cx="73609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kern="1200" dirty="0"/>
            <a:t>Methodologies used for Data Analysis</a:t>
          </a:r>
        </a:p>
      </dsp:txBody>
      <dsp:txXfrm>
        <a:off x="550278" y="216522"/>
        <a:ext cx="7311924" cy="452844"/>
      </dsp:txXfrm>
    </dsp:sp>
    <dsp:sp modelId="{F57DA9A0-B902-47EB-9DB5-8D473B0BAF0F}">
      <dsp:nvSpPr>
        <dsp:cNvPr id="0" name=""/>
        <dsp:cNvSpPr/>
      </dsp:nvSpPr>
      <dsp:spPr>
        <a:xfrm>
          <a:off x="0" y="2070864"/>
          <a:ext cx="10515600" cy="208845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354076" rIns="816127"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dirty="0"/>
            <a:t>Machine Learning Prediction</a:t>
          </a:r>
        </a:p>
        <a:p>
          <a:pPr marL="171450" lvl="1" indent="-171450" algn="l" defTabSz="755650">
            <a:lnSpc>
              <a:spcPct val="90000"/>
            </a:lnSpc>
            <a:spcBef>
              <a:spcPct val="0"/>
            </a:spcBef>
            <a:spcAft>
              <a:spcPct val="15000"/>
            </a:spcAft>
            <a:buChar char="•"/>
          </a:pPr>
          <a:r>
            <a:rPr lang="en-US" sz="1700" kern="1200" dirty="0"/>
            <a:t>Collected data from public website</a:t>
          </a:r>
        </a:p>
        <a:p>
          <a:pPr marL="171450" lvl="1" indent="-171450" algn="l" defTabSz="755650">
            <a:lnSpc>
              <a:spcPct val="90000"/>
            </a:lnSpc>
            <a:spcBef>
              <a:spcPct val="0"/>
            </a:spcBef>
            <a:spcAft>
              <a:spcPct val="15000"/>
            </a:spcAft>
            <a:buChar char="•"/>
          </a:pPr>
          <a:r>
            <a:rPr lang="en-US" sz="1700" kern="1200" dirty="0"/>
            <a:t>Identified which features are the best at predicting successful outcomes</a:t>
          </a:r>
        </a:p>
        <a:p>
          <a:pPr marL="171450" lvl="1" indent="-171450" algn="l" defTabSz="755650">
            <a:lnSpc>
              <a:spcPct val="90000"/>
            </a:lnSpc>
            <a:spcBef>
              <a:spcPct val="0"/>
            </a:spcBef>
            <a:spcAft>
              <a:spcPct val="15000"/>
            </a:spcAft>
            <a:buChar char="•"/>
          </a:pPr>
          <a:r>
            <a:rPr lang="en-US" sz="1700" kern="1200" dirty="0"/>
            <a:t>By applying some basic statistical analysis and data visualization, I was able to see how variables are related to each other.   </a:t>
          </a:r>
        </a:p>
        <a:p>
          <a:pPr marL="171450" lvl="1" indent="-171450" algn="l" defTabSz="755650">
            <a:lnSpc>
              <a:spcPct val="90000"/>
            </a:lnSpc>
            <a:spcBef>
              <a:spcPct val="0"/>
            </a:spcBef>
            <a:spcAft>
              <a:spcPct val="15000"/>
            </a:spcAft>
            <a:buChar char="•"/>
          </a:pPr>
          <a:r>
            <a:rPr lang="en-US" sz="1700" kern="1200" dirty="0"/>
            <a:t>Tested various models to predict which one performs best on the dataset</a:t>
          </a:r>
        </a:p>
      </dsp:txBody>
      <dsp:txXfrm>
        <a:off x="0" y="2070864"/>
        <a:ext cx="10515600" cy="2088450"/>
      </dsp:txXfrm>
    </dsp:sp>
    <dsp:sp modelId="{AC22940B-FF1F-4A5E-AFE0-EC1DF737DE17}">
      <dsp:nvSpPr>
        <dsp:cNvPr id="0" name=""/>
        <dsp:cNvSpPr/>
      </dsp:nvSpPr>
      <dsp:spPr>
        <a:xfrm>
          <a:off x="525780" y="1819944"/>
          <a:ext cx="7360920" cy="5018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755650">
            <a:lnSpc>
              <a:spcPct val="90000"/>
            </a:lnSpc>
            <a:spcBef>
              <a:spcPct val="0"/>
            </a:spcBef>
            <a:spcAft>
              <a:spcPct val="35000"/>
            </a:spcAft>
            <a:buNone/>
          </a:pPr>
          <a:r>
            <a:rPr lang="en-US" sz="1700" kern="1200" dirty="0"/>
            <a:t>Summary of all results</a:t>
          </a:r>
        </a:p>
      </dsp:txBody>
      <dsp:txXfrm>
        <a:off x="550278" y="1844442"/>
        <a:ext cx="7311924" cy="4528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5BA4A5-F7FD-4050-A4DB-DA37BE452E6F}">
      <dsp:nvSpPr>
        <dsp:cNvPr id="0" name=""/>
        <dsp:cNvSpPr/>
      </dsp:nvSpPr>
      <dsp:spPr>
        <a:xfrm>
          <a:off x="1286545" y="0"/>
          <a:ext cx="2109344" cy="10165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Request </a:t>
          </a:r>
          <a:r>
            <a:rPr lang="en-US" sz="1800" b="1" kern="1200" dirty="0">
              <a:latin typeface="Calibri Light" panose="020F0302020204030204"/>
            </a:rPr>
            <a:t>API and</a:t>
          </a:r>
          <a:r>
            <a:rPr lang="en-US" sz="1800" b="1" kern="1200" dirty="0"/>
            <a:t> parse the SpaceX launch data</a:t>
          </a:r>
          <a:endParaRPr lang="en-US" sz="1800" kern="1200" dirty="0">
            <a:latin typeface="Calibri Light" panose="020F0302020204030204"/>
          </a:endParaRPr>
        </a:p>
      </dsp:txBody>
      <dsp:txXfrm>
        <a:off x="1316319" y="29774"/>
        <a:ext cx="2049796" cy="957003"/>
      </dsp:txXfrm>
    </dsp:sp>
    <dsp:sp modelId="{D64FA61F-2D91-41D6-93BE-83DA687E718C}">
      <dsp:nvSpPr>
        <dsp:cNvPr id="0" name=""/>
        <dsp:cNvSpPr/>
      </dsp:nvSpPr>
      <dsp:spPr>
        <a:xfrm rot="5400000">
          <a:off x="2150614" y="1041965"/>
          <a:ext cx="381206" cy="45744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203983" y="1080086"/>
        <a:ext cx="274468" cy="266844"/>
      </dsp:txXfrm>
    </dsp:sp>
    <dsp:sp modelId="{3CB3E060-EF25-4803-AE17-B641BE351428}">
      <dsp:nvSpPr>
        <dsp:cNvPr id="0" name=""/>
        <dsp:cNvSpPr/>
      </dsp:nvSpPr>
      <dsp:spPr>
        <a:xfrm>
          <a:off x="1286545" y="1524827"/>
          <a:ext cx="2109344" cy="10165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Filter the dataframe to only include `Falcon 9` launches</a:t>
          </a:r>
          <a:endParaRPr lang="en-US" sz="1800" kern="1200" dirty="0">
            <a:latin typeface="Calibri Light" panose="020F0302020204030204"/>
          </a:endParaRPr>
        </a:p>
      </dsp:txBody>
      <dsp:txXfrm>
        <a:off x="1316319" y="1554601"/>
        <a:ext cx="2049796" cy="957003"/>
      </dsp:txXfrm>
    </dsp:sp>
    <dsp:sp modelId="{BC34906E-C88B-4F58-8EC6-CB9B84CDCE26}">
      <dsp:nvSpPr>
        <dsp:cNvPr id="0" name=""/>
        <dsp:cNvSpPr/>
      </dsp:nvSpPr>
      <dsp:spPr>
        <a:xfrm rot="5400000">
          <a:off x="2150614" y="2566793"/>
          <a:ext cx="381206" cy="457448"/>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5400000">
        <a:off x="2203983" y="2604914"/>
        <a:ext cx="274468" cy="266844"/>
      </dsp:txXfrm>
    </dsp:sp>
    <dsp:sp modelId="{7D8B87C2-BB2F-4884-988D-F662D57491E7}">
      <dsp:nvSpPr>
        <dsp:cNvPr id="0" name=""/>
        <dsp:cNvSpPr/>
      </dsp:nvSpPr>
      <dsp:spPr>
        <a:xfrm>
          <a:off x="1286545" y="3049655"/>
          <a:ext cx="2109344" cy="1016551"/>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t>Dealing with Missing Values</a:t>
          </a:r>
          <a:endParaRPr lang="en-US" sz="1800" kern="1200" dirty="0">
            <a:latin typeface="Calibri Light" panose="020F0302020204030204"/>
          </a:endParaRPr>
        </a:p>
      </dsp:txBody>
      <dsp:txXfrm>
        <a:off x="1316319" y="3079429"/>
        <a:ext cx="2049796" cy="9570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9BC200-329A-4E70-BA54-AA1FB3EDC1B3}">
      <dsp:nvSpPr>
        <dsp:cNvPr id="0" name=""/>
        <dsp:cNvSpPr/>
      </dsp:nvSpPr>
      <dsp:spPr>
        <a:xfrm>
          <a:off x="1718695" y="0"/>
          <a:ext cx="1874519" cy="1041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 Request the Falcon 9 data from Webpage</a:t>
          </a:r>
          <a:endParaRPr lang="en-US" sz="1900" kern="1200" dirty="0"/>
        </a:p>
      </dsp:txBody>
      <dsp:txXfrm>
        <a:off x="1749197" y="30502"/>
        <a:ext cx="1813515" cy="980395"/>
      </dsp:txXfrm>
    </dsp:sp>
    <dsp:sp modelId="{7E963864-9BA2-4BEB-AA83-9A0395770868}">
      <dsp:nvSpPr>
        <dsp:cNvPr id="0" name=""/>
        <dsp:cNvSpPr/>
      </dsp:nvSpPr>
      <dsp:spPr>
        <a:xfrm rot="5400000">
          <a:off x="2460693" y="1067434"/>
          <a:ext cx="390524" cy="468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515367" y="1106487"/>
        <a:ext cx="281177" cy="273367"/>
      </dsp:txXfrm>
    </dsp:sp>
    <dsp:sp modelId="{EFCE0B2B-2132-498E-B0A7-3968C053351F}">
      <dsp:nvSpPr>
        <dsp:cNvPr id="0" name=""/>
        <dsp:cNvSpPr/>
      </dsp:nvSpPr>
      <dsp:spPr>
        <a:xfrm>
          <a:off x="1718695" y="1562099"/>
          <a:ext cx="1874519" cy="1041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Extract data from HTML table</a:t>
          </a:r>
          <a:endParaRPr lang="en-US" sz="1900" kern="1200" dirty="0"/>
        </a:p>
      </dsp:txBody>
      <dsp:txXfrm>
        <a:off x="1749197" y="1592601"/>
        <a:ext cx="1813515" cy="980395"/>
      </dsp:txXfrm>
    </dsp:sp>
    <dsp:sp modelId="{6228B864-F133-49E5-BEAB-AD1CEDB449B8}">
      <dsp:nvSpPr>
        <dsp:cNvPr id="0" name=""/>
        <dsp:cNvSpPr/>
      </dsp:nvSpPr>
      <dsp:spPr>
        <a:xfrm rot="5400000">
          <a:off x="2460693" y="2629534"/>
          <a:ext cx="390524" cy="46862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rot="-5400000">
        <a:off x="2515367" y="2668587"/>
        <a:ext cx="281177" cy="273367"/>
      </dsp:txXfrm>
    </dsp:sp>
    <dsp:sp modelId="{D0309ABF-1257-441D-A71D-32B8EB5C4790}">
      <dsp:nvSpPr>
        <dsp:cNvPr id="0" name=""/>
        <dsp:cNvSpPr/>
      </dsp:nvSpPr>
      <dsp:spPr>
        <a:xfrm>
          <a:off x="1718695" y="3124199"/>
          <a:ext cx="1874519" cy="10413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rtl="0">
            <a:lnSpc>
              <a:spcPct val="90000"/>
            </a:lnSpc>
            <a:spcBef>
              <a:spcPct val="0"/>
            </a:spcBef>
            <a:spcAft>
              <a:spcPct val="35000"/>
            </a:spcAft>
            <a:buNone/>
          </a:pPr>
          <a:r>
            <a:rPr lang="en-US" sz="1900" kern="1200" dirty="0">
              <a:latin typeface="Calibri Light" panose="020F0302020204030204"/>
            </a:rPr>
            <a:t>Parse table and create </a:t>
          </a:r>
          <a:r>
            <a:rPr lang="en-US" sz="1900" kern="1200" dirty="0" err="1">
              <a:latin typeface="Calibri Light" panose="020F0302020204030204"/>
            </a:rPr>
            <a:t>Dataframe</a:t>
          </a:r>
          <a:endParaRPr lang="en-US" sz="1900" kern="1200" dirty="0"/>
        </a:p>
      </dsp:txBody>
      <dsp:txXfrm>
        <a:off x="1749197" y="3154701"/>
        <a:ext cx="1813515" cy="98039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479FC8-0BD5-49CE-9194-3EA4175F13A9}">
      <dsp:nvSpPr>
        <dsp:cNvPr id="0" name=""/>
        <dsp:cNvSpPr/>
      </dsp:nvSpPr>
      <dsp:spPr>
        <a:xfrm>
          <a:off x="2966" y="686223"/>
          <a:ext cx="3614619" cy="144584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rtl="0">
            <a:lnSpc>
              <a:spcPct val="90000"/>
            </a:lnSpc>
            <a:spcBef>
              <a:spcPct val="0"/>
            </a:spcBef>
            <a:spcAft>
              <a:spcPct val="35000"/>
            </a:spcAft>
            <a:buNone/>
          </a:pPr>
          <a:r>
            <a:rPr lang="en-US" sz="2600" kern="1200" dirty="0">
              <a:latin typeface="Calibri Light" panose="020F0302020204030204"/>
            </a:rPr>
            <a:t>EDA </a:t>
          </a:r>
          <a:endParaRPr lang="en-US" sz="2600" kern="1200" dirty="0"/>
        </a:p>
      </dsp:txBody>
      <dsp:txXfrm>
        <a:off x="725890" y="686223"/>
        <a:ext cx="2168772" cy="1445847"/>
      </dsp:txXfrm>
    </dsp:sp>
    <dsp:sp modelId="{4BD4A8CB-FB02-4697-959C-E45AF81D579C}">
      <dsp:nvSpPr>
        <dsp:cNvPr id="0" name=""/>
        <dsp:cNvSpPr/>
      </dsp:nvSpPr>
      <dsp:spPr>
        <a:xfrm>
          <a:off x="3256124" y="686223"/>
          <a:ext cx="3614619" cy="144584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a:lnSpc>
              <a:spcPct val="90000"/>
            </a:lnSpc>
            <a:spcBef>
              <a:spcPct val="0"/>
            </a:spcBef>
            <a:spcAft>
              <a:spcPct val="35000"/>
            </a:spcAft>
            <a:buNone/>
          </a:pPr>
          <a:r>
            <a:rPr lang="en-US" sz="2600" kern="1200" dirty="0">
              <a:latin typeface="Calibri Light" panose="020F0302020204030204"/>
            </a:rPr>
            <a:t>Summarization</a:t>
          </a:r>
          <a:endParaRPr lang="en-US" sz="2600" kern="1200" dirty="0"/>
        </a:p>
      </dsp:txBody>
      <dsp:txXfrm>
        <a:off x="3979048" y="686223"/>
        <a:ext cx="2168772" cy="1445847"/>
      </dsp:txXfrm>
    </dsp:sp>
    <dsp:sp modelId="{CB5F6BCF-DA9A-4326-BF43-DDD207C1B8D4}">
      <dsp:nvSpPr>
        <dsp:cNvPr id="0" name=""/>
        <dsp:cNvSpPr/>
      </dsp:nvSpPr>
      <dsp:spPr>
        <a:xfrm>
          <a:off x="6509281" y="686223"/>
          <a:ext cx="3614619" cy="1445847"/>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4013" tIns="34671" rIns="34671" bIns="34671" numCol="1" spcCol="1270" anchor="ctr" anchorCtr="0">
          <a:noAutofit/>
        </a:bodyPr>
        <a:lstStyle/>
        <a:p>
          <a:pPr marL="0" lvl="0" indent="0" algn="ctr" defTabSz="1155700" rtl="0">
            <a:lnSpc>
              <a:spcPct val="90000"/>
            </a:lnSpc>
            <a:spcBef>
              <a:spcPct val="0"/>
            </a:spcBef>
            <a:spcAft>
              <a:spcPct val="35000"/>
            </a:spcAft>
            <a:buNone/>
          </a:pPr>
          <a:r>
            <a:rPr lang="en-US" sz="2600" kern="1200" dirty="0">
              <a:latin typeface="Calibri Light" panose="020F0302020204030204"/>
            </a:rPr>
            <a:t>Creation of Landing outcome label</a:t>
          </a:r>
          <a:endParaRPr lang="en-US" sz="2600" kern="1200" dirty="0"/>
        </a:p>
      </dsp:txBody>
      <dsp:txXfrm>
        <a:off x="7232205" y="686223"/>
        <a:ext cx="2168772" cy="144584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71214-5728-44A9-8099-EE924ABF6F54}">
      <dsp:nvSpPr>
        <dsp:cNvPr id="0" name=""/>
        <dsp:cNvSpPr/>
      </dsp:nvSpPr>
      <dsp:spPr>
        <a:xfrm>
          <a:off x="4532" y="0"/>
          <a:ext cx="3963669" cy="1448905"/>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2682" tIns="61341" rIns="30671" bIns="61341"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Calibri Light" panose="020F0302020204030204"/>
            </a:rPr>
            <a:t>Data preparation and standardization</a:t>
          </a:r>
          <a:endParaRPr lang="en-US" sz="2300" kern="1200" dirty="0"/>
        </a:p>
      </dsp:txBody>
      <dsp:txXfrm>
        <a:off x="4532" y="0"/>
        <a:ext cx="3601443" cy="1448905"/>
      </dsp:txXfrm>
    </dsp:sp>
    <dsp:sp modelId="{452922B6-D85B-4EA3-9152-8FDDEB7F6620}">
      <dsp:nvSpPr>
        <dsp:cNvPr id="0" name=""/>
        <dsp:cNvSpPr/>
      </dsp:nvSpPr>
      <dsp:spPr>
        <a:xfrm>
          <a:off x="3175468" y="0"/>
          <a:ext cx="3963669" cy="1448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Calibri Light" panose="020F0302020204030204"/>
            </a:rPr>
            <a:t>Test of each model with combinations of hyperparameters</a:t>
          </a:r>
          <a:endParaRPr lang="en-US" sz="2300" kern="1200" dirty="0"/>
        </a:p>
      </dsp:txBody>
      <dsp:txXfrm>
        <a:off x="3899921" y="0"/>
        <a:ext cx="2514764" cy="1448905"/>
      </dsp:txXfrm>
    </dsp:sp>
    <dsp:sp modelId="{ECFA4F0A-8F4C-4945-BE82-17ABE2F74753}">
      <dsp:nvSpPr>
        <dsp:cNvPr id="0" name=""/>
        <dsp:cNvSpPr/>
      </dsp:nvSpPr>
      <dsp:spPr>
        <a:xfrm>
          <a:off x="6346404" y="0"/>
          <a:ext cx="3963669" cy="1448905"/>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012" tIns="61341" rIns="30671" bIns="61341" numCol="1" spcCol="1270" anchor="ctr" anchorCtr="0">
          <a:noAutofit/>
        </a:bodyPr>
        <a:lstStyle/>
        <a:p>
          <a:pPr marL="0" lvl="0" indent="0" algn="ctr" defTabSz="1022350" rtl="0">
            <a:lnSpc>
              <a:spcPct val="90000"/>
            </a:lnSpc>
            <a:spcBef>
              <a:spcPct val="0"/>
            </a:spcBef>
            <a:spcAft>
              <a:spcPct val="35000"/>
            </a:spcAft>
            <a:buNone/>
          </a:pPr>
          <a:r>
            <a:rPr lang="en-US" sz="2300" kern="1200" dirty="0">
              <a:latin typeface="Calibri Light" panose="020F0302020204030204"/>
            </a:rPr>
            <a:t>Comparison of results</a:t>
          </a:r>
          <a:endParaRPr lang="en-US" sz="2300" kern="1200" dirty="0"/>
        </a:p>
      </dsp:txBody>
      <dsp:txXfrm>
        <a:off x="7070857" y="0"/>
        <a:ext cx="2514764" cy="144890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5B5D78-D1F5-4B99-A948-C538C58ADB18}">
      <dsp:nvSpPr>
        <dsp:cNvPr id="0" name=""/>
        <dsp:cNvSpPr/>
      </dsp:nvSpPr>
      <dsp:spPr>
        <a:xfrm>
          <a:off x="0" y="666041"/>
          <a:ext cx="5169108" cy="12296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C0F5B3-8F3E-4C54-942D-2F2AFDBA621C}">
      <dsp:nvSpPr>
        <dsp:cNvPr id="0" name=""/>
        <dsp:cNvSpPr/>
      </dsp:nvSpPr>
      <dsp:spPr>
        <a:xfrm>
          <a:off x="371958" y="942705"/>
          <a:ext cx="676288" cy="67628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67D1F36-7E45-47CE-AD32-2EB2E55E2148}">
      <dsp:nvSpPr>
        <dsp:cNvPr id="0" name=""/>
        <dsp:cNvSpPr/>
      </dsp:nvSpPr>
      <dsp:spPr>
        <a:xfrm>
          <a:off x="1420205" y="666041"/>
          <a:ext cx="3748902" cy="1229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134" tIns="130134" rIns="130134" bIns="130134" numCol="1" spcCol="1270" anchor="ctr" anchorCtr="0">
          <a:noAutofit/>
        </a:bodyPr>
        <a:lstStyle/>
        <a:p>
          <a:pPr marL="0" lvl="0" indent="0" algn="l" defTabSz="933450">
            <a:lnSpc>
              <a:spcPct val="100000"/>
            </a:lnSpc>
            <a:spcBef>
              <a:spcPct val="0"/>
            </a:spcBef>
            <a:spcAft>
              <a:spcPct val="35000"/>
            </a:spcAft>
            <a:buNone/>
          </a:pPr>
          <a:r>
            <a:rPr lang="en-US" sz="2100" kern="1200"/>
            <a:t>The best success rate is for orbits ES-L1, GEO, HEO and SSO.</a:t>
          </a:r>
        </a:p>
      </dsp:txBody>
      <dsp:txXfrm>
        <a:off x="1420205" y="666041"/>
        <a:ext cx="3748902" cy="1229615"/>
      </dsp:txXfrm>
    </dsp:sp>
    <dsp:sp modelId="{6F71416B-CC7D-4F9E-9908-CB8760A6F827}">
      <dsp:nvSpPr>
        <dsp:cNvPr id="0" name=""/>
        <dsp:cNvSpPr/>
      </dsp:nvSpPr>
      <dsp:spPr>
        <a:xfrm>
          <a:off x="0" y="2203060"/>
          <a:ext cx="5169108" cy="122961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21CC27-03F9-4237-BD07-10ECF07F3FCC}">
      <dsp:nvSpPr>
        <dsp:cNvPr id="0" name=""/>
        <dsp:cNvSpPr/>
      </dsp:nvSpPr>
      <dsp:spPr>
        <a:xfrm>
          <a:off x="371958" y="2479724"/>
          <a:ext cx="676288" cy="67628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BE6AE1-D6DD-4DEC-89F7-65D0CDC438E7}">
      <dsp:nvSpPr>
        <dsp:cNvPr id="0" name=""/>
        <dsp:cNvSpPr/>
      </dsp:nvSpPr>
      <dsp:spPr>
        <a:xfrm>
          <a:off x="1420205" y="2203060"/>
          <a:ext cx="3748902" cy="12296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134" tIns="130134" rIns="130134" bIns="130134" numCol="1" spcCol="1270" anchor="ctr" anchorCtr="0">
          <a:noAutofit/>
        </a:bodyPr>
        <a:lstStyle/>
        <a:p>
          <a:pPr marL="0" lvl="0" indent="0" algn="l" defTabSz="933450">
            <a:lnSpc>
              <a:spcPct val="100000"/>
            </a:lnSpc>
            <a:spcBef>
              <a:spcPct val="0"/>
            </a:spcBef>
            <a:spcAft>
              <a:spcPct val="35000"/>
            </a:spcAft>
            <a:buNone/>
          </a:pPr>
          <a:r>
            <a:rPr lang="en-US" sz="2100" kern="1200"/>
            <a:t>For orbit SO there was no successful landing.</a:t>
          </a:r>
        </a:p>
      </dsp:txBody>
      <dsp:txXfrm>
        <a:off x="1420205" y="2203060"/>
        <a:ext cx="3748902" cy="122961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2642197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hyperlink" Target="https://en.wikipedia.org/wiki/List_of_Falcon/_9/_and_Falcon_Heavy_launches)" TargetMode="External"/><Relationship Id="rId7" Type="http://schemas.openxmlformats.org/officeDocument/2006/relationships/diagramQuickStyle" Target="../diagrams/quickStyle4.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hyperlink" Target="https://github.com/malinaghenu/Coursera/blob/4c91970d80d4e4f0bf2fb3ac54d623d3bbabc278/2.%20jupyter-labs-webscraping.ipynb" TargetMode="External"/><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hyperlink" Target="https://github.com/malinaghenu/Coursera/blob/4c91970d80d4e4f0bf2fb3ac54d623d3bbabc278/3.%20labs-jupyter-spacex-Data%20wrangling.ipynb" TargetMode="External"/><Relationship Id="rId7" Type="http://schemas.openxmlformats.org/officeDocument/2006/relationships/diagramColors" Target="../diagrams/colors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github.com/malinaghenu/Coursera/blob/4c91970d80d4e4f0bf2fb3ac54d623d3bbabc278/5.%20jupyter-labs-eda-dataviz.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linaghenu/Coursera/blob/4c91970d80d4e4f0bf2fb3ac54d623d3bbabc278/4.%20jupyter-labs-eda-sql-coursera_sqllite.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linaghenu/Coursera/blob/4c91970d80d4e4f0bf2fb3ac54d623d3bbabc278/6.%20lab_jupyter_launch_site_location%20(2).ipynb"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linaghenu/Coursera/blob/4c91970d80d4e4f0bf2fb3ac54d623d3bbabc278/7.%20spacex_dash_app.py" TargetMode="External"/><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hyperlink" Target="https://github.com/malinaghenu/Coursera/blob/5c6411522ccbb8e7807e062a2f16001fd52f9295/8.%20SpaceX_Machine%20Learning%20Prediction_Part_5%20(1).ipynb" TargetMode="External"/><Relationship Id="rId7" Type="http://schemas.openxmlformats.org/officeDocument/2006/relationships/diagramColors" Target="../diagrams/colors6.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9.png"/><Relationship Id="rId7" Type="http://schemas.openxmlformats.org/officeDocument/2006/relationships/diagramColors" Target="../diagrams/colors7.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hyperlink" Target="https://en.wikipedia.org/wiki/List_of_Falcon/_9/_and_Falcon_Heavy_launches)" TargetMode="External"/></Relationships>
</file>

<file path=ppt/slides/_rels/slide9.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alinaghenu/Coursera/blob/4c91970d80d4e4f0bf2fb3ac54d623d3bbabc278/1.%20Data%20Collection%20API.ipynb" TargetMode="External"/><Relationship Id="rId7" Type="http://schemas.openxmlformats.org/officeDocument/2006/relationships/diagramColors" Target="../diagrams/colors3.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3CF2E7CF-BCAD-40EE-05F0-46F6B808672E}"/>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683E3871-B338-4F5F-9E9F-27145C414070}"/>
              </a:ext>
            </a:extLst>
          </p:cNvPr>
          <p:cNvSpPr>
            <a:spLocks noGrp="1"/>
          </p:cNvSpPr>
          <p:nvPr>
            <p:ph type="ctrTitle"/>
          </p:nvPr>
        </p:nvSpPr>
        <p:spPr>
          <a:xfrm>
            <a:off x="1524000" y="1122362"/>
            <a:ext cx="9144000" cy="2900518"/>
          </a:xfrm>
        </p:spPr>
        <p:txBody>
          <a:bodyPr vert="horz" lIns="91440" tIns="45720" rIns="91440" bIns="45720" rtlCol="0" anchor="b">
            <a:normAutofit/>
          </a:bodyPr>
          <a:lstStyle/>
          <a:p>
            <a:r>
              <a:rPr lang="en-US" sz="6000" dirty="0">
                <a:solidFill>
                  <a:schemeClr val="bg2">
                    <a:lumMod val="40000"/>
                    <a:lumOff val="60000"/>
                  </a:schemeClr>
                </a:solidFill>
                <a:latin typeface="IBM Plex Mono SemiBold"/>
                <a:ea typeface="+mj-ea"/>
                <a:cs typeface="+mj-cs"/>
              </a:rPr>
              <a:t>Winning Space Race</a:t>
            </a:r>
            <a:br>
              <a:rPr lang="en-US" sz="6000" dirty="0">
                <a:solidFill>
                  <a:schemeClr val="bg2">
                    <a:lumMod val="40000"/>
                    <a:lumOff val="60000"/>
                  </a:schemeClr>
                </a:solidFill>
                <a:latin typeface="IBM Plex Mono SemiBold"/>
                <a:ea typeface="+mj-ea"/>
                <a:cs typeface="+mj-cs"/>
              </a:rPr>
            </a:br>
            <a:r>
              <a:rPr lang="en-US" sz="6000" dirty="0">
                <a:solidFill>
                  <a:schemeClr val="bg2">
                    <a:lumMod val="40000"/>
                    <a:lumOff val="60000"/>
                  </a:schemeClr>
                </a:solidFill>
                <a:latin typeface="IBM Plex Mono SemiBold"/>
                <a:ea typeface="+mj-ea"/>
                <a:cs typeface="+mj-cs"/>
              </a:rPr>
              <a:t>with Data Science</a:t>
            </a:r>
          </a:p>
          <a:p>
            <a:endParaRPr lang="en-US" sz="6000" dirty="0">
              <a:solidFill>
                <a:schemeClr val="bg2">
                  <a:lumMod val="40000"/>
                  <a:lumOff val="60000"/>
                </a:schemeClr>
              </a:solidFill>
              <a:latin typeface="+mj-lt"/>
              <a:ea typeface="+mj-ea"/>
              <a:cs typeface="Calibri Light"/>
            </a:endParaRPr>
          </a:p>
        </p:txBody>
      </p:sp>
      <p:sp>
        <p:nvSpPr>
          <p:cNvPr id="7" name="TextBox 6">
            <a:extLst>
              <a:ext uri="{FF2B5EF4-FFF2-40B4-BE49-F238E27FC236}">
                <a16:creationId xmlns:a16="http://schemas.microsoft.com/office/drawing/2014/main" id="{C12D72D9-E794-89C4-4214-CFF46800642B}"/>
              </a:ext>
            </a:extLst>
          </p:cNvPr>
          <p:cNvSpPr txBox="1"/>
          <p:nvPr/>
        </p:nvSpPr>
        <p:spPr>
          <a:xfrm>
            <a:off x="4434589" y="3294713"/>
            <a:ext cx="37006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dirty="0" err="1">
                <a:solidFill>
                  <a:schemeClr val="bg2">
                    <a:lumMod val="40000"/>
                    <a:lumOff val="60000"/>
                  </a:schemeClr>
                </a:solidFill>
                <a:latin typeface="Abadi"/>
                <a:cs typeface="Calibri"/>
              </a:rPr>
              <a:t>Ghenu</a:t>
            </a:r>
            <a:r>
              <a:rPr lang="en-US" sz="2800" dirty="0">
                <a:solidFill>
                  <a:schemeClr val="bg2">
                    <a:lumMod val="40000"/>
                    <a:lumOff val="60000"/>
                  </a:schemeClr>
                </a:solidFill>
                <a:latin typeface="Abadi"/>
                <a:cs typeface="Calibri"/>
              </a:rPr>
              <a:t> Malina-Nicoleta</a:t>
            </a:r>
            <a:endParaRPr lang="en-US" sz="2800">
              <a:solidFill>
                <a:schemeClr val="bg2">
                  <a:lumMod val="40000"/>
                  <a:lumOff val="60000"/>
                </a:schemeClr>
              </a:solidFill>
              <a:latin typeface="Abadi"/>
            </a:endParaRPr>
          </a:p>
        </p:txBody>
      </p:sp>
      <p:sp>
        <p:nvSpPr>
          <p:cNvPr id="12" name="TextBox 11">
            <a:extLst>
              <a:ext uri="{FF2B5EF4-FFF2-40B4-BE49-F238E27FC236}">
                <a16:creationId xmlns:a16="http://schemas.microsoft.com/office/drawing/2014/main" id="{45911DEC-9A69-84B6-87A9-E0637CCD46BF}"/>
              </a:ext>
            </a:extLst>
          </p:cNvPr>
          <p:cNvSpPr txBox="1"/>
          <p:nvPr/>
        </p:nvSpPr>
        <p:spPr>
          <a:xfrm>
            <a:off x="5312139" y="3953655"/>
            <a:ext cx="157709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000" dirty="0">
                <a:solidFill>
                  <a:schemeClr val="bg2">
                    <a:lumMod val="40000"/>
                    <a:lumOff val="60000"/>
                  </a:schemeClr>
                </a:solidFill>
                <a:latin typeface="Abadi"/>
                <a:cs typeface="Calibri"/>
              </a:rPr>
              <a:t>28.10.2022</a:t>
            </a:r>
            <a:endParaRPr lang="en-US" sz="2000">
              <a:solidFill>
                <a:schemeClr val="bg2">
                  <a:lumMod val="40000"/>
                  <a:lumOff val="60000"/>
                </a:schemeClr>
              </a:solidFill>
              <a:latin typeface="Abadi"/>
            </a:endParaRPr>
          </a:p>
        </p:txBody>
      </p:sp>
    </p:spTree>
    <p:extLst>
      <p:ext uri="{BB962C8B-B14F-4D97-AF65-F5344CB8AC3E}">
        <p14:creationId xmlns:p14="http://schemas.microsoft.com/office/powerpoint/2010/main" val="1462447548"/>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7046498" cy="4209152"/>
          </a:xfrm>
          <a:prstGeom prst="rect">
            <a:avLst/>
          </a:prstGeom>
        </p:spPr>
        <p:txBody>
          <a:bodyPr lIns="91440" tIns="45720" rIns="91440" bIns="45720" anchor="t">
            <a:noAutofit/>
          </a:bodyPr>
          <a:lstStyle/>
          <a:p>
            <a:pPr>
              <a:lnSpc>
                <a:spcPct val="100000"/>
              </a:lnSpc>
              <a:spcBef>
                <a:spcPts val="1400"/>
              </a:spcBef>
            </a:pPr>
            <a:r>
              <a:rPr lang="en-US" sz="2200" dirty="0">
                <a:solidFill>
                  <a:srgbClr val="121619"/>
                </a:solidFill>
                <a:latin typeface="Abadi"/>
                <a:cs typeface="Calibri"/>
              </a:rPr>
              <a:t>The data was collected from the SpaceX  Wikipedia  page  </a:t>
            </a:r>
            <a:r>
              <a:rPr lang="en-US" sz="2200" dirty="0">
                <a:solidFill>
                  <a:schemeClr val="bg2">
                    <a:lumMod val="50000"/>
                  </a:schemeClr>
                </a:solidFill>
                <a:latin typeface="Abadi"/>
                <a:cs typeface="Calibri"/>
              </a:rPr>
              <a:t>(</a:t>
            </a:r>
            <a:r>
              <a:rPr lang="en-US" sz="2200" dirty="0">
                <a:latin typeface="Abadi"/>
                <a:cs typeface="Calibri"/>
                <a:hlinkClick r:id="rId3"/>
              </a:rPr>
              <a:t>https://en.wikipedia.org/wiki/List_of_Falcon\_9\_and_Falcon_Heavy_launches)</a:t>
            </a:r>
            <a:endParaRPr lang="en-US" sz="2200">
              <a:solidFill>
                <a:schemeClr val="accent3">
                  <a:lumMod val="25000"/>
                </a:schemeClr>
              </a:solidFill>
              <a:latin typeface="Abadi"/>
            </a:endParaRPr>
          </a:p>
          <a:p>
            <a:pPr>
              <a:lnSpc>
                <a:spcPct val="100000"/>
              </a:lnSpc>
              <a:spcBef>
                <a:spcPts val="1400"/>
              </a:spcBef>
            </a:pPr>
            <a:r>
              <a:rPr lang="en-US" sz="2200" dirty="0">
                <a:latin typeface="Abadi"/>
                <a:ea typeface="+mn-lt"/>
                <a:cs typeface="+mn-lt"/>
              </a:rPr>
              <a:t> The Falcon 9 launch records were extracted from a HTML table from Wikipedia.</a:t>
            </a:r>
            <a:endParaRPr lang="en-US" sz="2200">
              <a:solidFill>
                <a:srgbClr val="000000"/>
              </a:solidFill>
              <a:latin typeface="Abadi"/>
              <a:cs typeface="Calibri"/>
            </a:endParaRPr>
          </a:p>
          <a:p>
            <a:pPr>
              <a:lnSpc>
                <a:spcPct val="100000"/>
              </a:lnSpc>
              <a:spcBef>
                <a:spcPts val="1400"/>
              </a:spcBef>
            </a:pPr>
            <a:r>
              <a:rPr lang="en-US" sz="2200" dirty="0">
                <a:solidFill>
                  <a:srgbClr val="000000"/>
                </a:solidFill>
                <a:latin typeface="Abadi"/>
                <a:cs typeface="Calibri"/>
              </a:rPr>
              <a:t>After parsing the table, I converted it into a </a:t>
            </a:r>
            <a:r>
              <a:rPr lang="en-US" sz="2200" dirty="0" err="1">
                <a:solidFill>
                  <a:srgbClr val="000000"/>
                </a:solidFill>
                <a:latin typeface="Abadi"/>
                <a:cs typeface="Calibri"/>
              </a:rPr>
              <a:t>Dataframe</a:t>
            </a:r>
            <a:r>
              <a:rPr lang="en-US" sz="2200" dirty="0">
                <a:solidFill>
                  <a:srgbClr val="000000"/>
                </a:solidFill>
                <a:latin typeface="Abadi"/>
                <a:cs typeface="Calibri"/>
              </a:rPr>
              <a:t>.</a:t>
            </a:r>
          </a:p>
          <a:p>
            <a:pPr>
              <a:lnSpc>
                <a:spcPct val="100000"/>
              </a:lnSpc>
              <a:spcBef>
                <a:spcPts val="1400"/>
              </a:spcBef>
            </a:pPr>
            <a:endParaRPr lang="en-US" sz="2200" dirty="0">
              <a:solidFill>
                <a:srgbClr val="000000"/>
              </a:solidFill>
              <a:latin typeface="Abadi"/>
              <a:cs typeface="Calibri"/>
            </a:endParaRPr>
          </a:p>
          <a:p>
            <a:pPr marL="0" indent="0">
              <a:lnSpc>
                <a:spcPct val="100000"/>
              </a:lnSpc>
              <a:spcBef>
                <a:spcPts val="1400"/>
              </a:spcBef>
              <a:buNone/>
            </a:pPr>
            <a:r>
              <a:rPr lang="en-US" sz="1800" dirty="0">
                <a:solidFill>
                  <a:schemeClr val="accent3">
                    <a:lumMod val="25000"/>
                  </a:schemeClr>
                </a:solidFill>
                <a:latin typeface="Abadi"/>
              </a:rPr>
              <a:t>GitHub  URL: </a:t>
            </a:r>
            <a:r>
              <a:rPr lang="en-US" sz="1800" dirty="0">
                <a:latin typeface="Abadi"/>
                <a:ea typeface="+mn-lt"/>
                <a:cs typeface="+mn-lt"/>
                <a:hlinkClick r:id="rId4"/>
              </a:rPr>
              <a:t>https://github.com/malinaghenu/Coursera/blob/4c91970d80d4e4f0bf2fb3ac54d623d3bbabc278/2.%20jupyter-labs-webscraping.ipynb</a:t>
            </a:r>
            <a:r>
              <a:rPr lang="en-US" sz="1800" dirty="0">
                <a:latin typeface="Abadi"/>
                <a:ea typeface="+mn-lt"/>
                <a:cs typeface="+mn-lt"/>
              </a:rPr>
              <a:t> </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6">
            <a:extLst>
              <a:ext uri="{FF2B5EF4-FFF2-40B4-BE49-F238E27FC236}">
                <a16:creationId xmlns:a16="http://schemas.microsoft.com/office/drawing/2014/main" id="{F2E25F79-E196-F886-50D8-5B4BB38C4538}"/>
              </a:ext>
            </a:extLst>
          </p:cNvPr>
          <p:cNvGraphicFramePr/>
          <p:nvPr>
            <p:extLst>
              <p:ext uri="{D42A27DB-BD31-4B8C-83A1-F6EECF244321}">
                <p14:modId xmlns:p14="http://schemas.microsoft.com/office/powerpoint/2010/main" val="3966389822"/>
              </p:ext>
            </p:extLst>
          </p:nvPr>
        </p:nvGraphicFramePr>
        <p:xfrm>
          <a:off x="6935305" y="1787939"/>
          <a:ext cx="5311911" cy="416559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37886"/>
            <a:ext cx="10632173" cy="4539077"/>
          </a:xfrm>
          <a:prstGeom prst="rect">
            <a:avLst/>
          </a:prstGeom>
        </p:spPr>
        <p:txBody>
          <a:bodyPr lIns="91440" tIns="45720" rIns="91440" bIns="45720" anchor="t"/>
          <a:lstStyle/>
          <a:p>
            <a:r>
              <a:rPr lang="en-US" sz="2000" dirty="0">
                <a:latin typeface="Abadi"/>
                <a:ea typeface="+mn-lt"/>
                <a:cs typeface="+mn-lt"/>
              </a:rPr>
              <a:t>First, I dealt with the missing values by replacing them with the column average.</a:t>
            </a:r>
          </a:p>
          <a:p>
            <a:r>
              <a:rPr lang="en-US" sz="2000" dirty="0">
                <a:latin typeface="Abadi"/>
                <a:ea typeface="+mn-lt"/>
                <a:cs typeface="+mn-lt"/>
              </a:rPr>
              <a:t>I performed some Exploratory Data Analysis (EDA) on the dataset, to find some patterns in the data and determine what would be the label for training supervised models.</a:t>
            </a:r>
            <a:endParaRPr lang="en-US" sz="2000">
              <a:latin typeface="Abadi"/>
              <a:cs typeface="Calibri"/>
            </a:endParaRPr>
          </a:p>
          <a:p>
            <a:r>
              <a:rPr lang="en-US" sz="2000" dirty="0">
                <a:latin typeface="Abadi"/>
                <a:ea typeface="+mn-lt"/>
                <a:cs typeface="+mn-lt"/>
              </a:rPr>
              <a:t>Next, I converted the outcomes into Training Labels with `1` meaning the booster successfully landed, and `0` that it was unsuccessful.</a:t>
            </a:r>
            <a:endParaRPr lang="en-US" sz="2000">
              <a:solidFill>
                <a:srgbClr val="000000"/>
              </a:solidFill>
              <a:latin typeface="Abadi"/>
              <a:cs typeface="Calibri"/>
            </a:endParaRPr>
          </a:p>
          <a:p>
            <a:pPr marL="0" indent="0">
              <a:buNone/>
            </a:pPr>
            <a:endParaRPr lang="en-US" sz="2000" dirty="0">
              <a:solidFill>
                <a:srgbClr val="000000"/>
              </a:solidFill>
              <a:latin typeface="Abadi" panose="020B0604020104020204" pitchFamily="34" charset="0"/>
              <a:cs typeface="Calibri"/>
            </a:endParaRPr>
          </a:p>
          <a:p>
            <a:endParaRPr lang="en-US" sz="2000" dirty="0">
              <a:solidFill>
                <a:schemeClr val="accent3">
                  <a:lumMod val="25000"/>
                </a:schemeClr>
              </a:solidFill>
              <a:latin typeface="Abadi" panose="020B0604020104020204" pitchFamily="34" charset="0"/>
              <a:cs typeface="Calibri"/>
            </a:endParaRPr>
          </a:p>
          <a:p>
            <a:endParaRPr lang="en-US" sz="2000" dirty="0">
              <a:solidFill>
                <a:schemeClr val="accent3">
                  <a:lumMod val="25000"/>
                </a:schemeClr>
              </a:solidFill>
              <a:latin typeface="Abadi" panose="020B0604020104020204" pitchFamily="34" charset="0"/>
            </a:endParaRPr>
          </a:p>
          <a:p>
            <a:endParaRPr lang="en-US" sz="2000" dirty="0">
              <a:solidFill>
                <a:schemeClr val="accent3">
                  <a:lumMod val="25000"/>
                </a:schemeClr>
              </a:solidFill>
              <a:latin typeface="Abadi"/>
            </a:endParaRPr>
          </a:p>
          <a:p>
            <a:endParaRPr lang="en-US" sz="2000" dirty="0">
              <a:solidFill>
                <a:schemeClr val="accent3">
                  <a:lumMod val="25000"/>
                </a:schemeClr>
              </a:solidFill>
              <a:latin typeface="Abadi"/>
            </a:endParaRPr>
          </a:p>
          <a:p>
            <a:pPr marL="0" indent="0">
              <a:buNone/>
            </a:pPr>
            <a:r>
              <a:rPr lang="en-US" sz="1600" dirty="0">
                <a:solidFill>
                  <a:schemeClr val="accent3">
                    <a:lumMod val="25000"/>
                  </a:schemeClr>
                </a:solidFill>
                <a:latin typeface="Abadi"/>
              </a:rPr>
              <a:t>GitHub  URL: </a:t>
            </a:r>
            <a:r>
              <a:rPr lang="en-US" sz="1600" dirty="0">
                <a:latin typeface="Abadi"/>
                <a:ea typeface="+mn-lt"/>
                <a:cs typeface="+mn-lt"/>
                <a:hlinkClick r:id="rId3"/>
              </a:rPr>
              <a:t>https://github.com/malinaghenu/Coursera/blob/4c91970d80d4e4f0bf2fb3ac54d623d3bbabc278/3.%20labs-jupyter-spacex-Data%20wrangling.ipynb</a:t>
            </a:r>
            <a:r>
              <a:rPr lang="en-US" sz="1600" dirty="0">
                <a:latin typeface="Abadi"/>
                <a:ea typeface="+mn-lt"/>
                <a:cs typeface="+mn-lt"/>
              </a:rPr>
              <a:t> </a:t>
            </a:r>
            <a:endParaRPr lang="en-US" sz="1600" dirty="0">
              <a:solidFill>
                <a:schemeClr val="accent3">
                  <a:lumMod val="25000"/>
                </a:schemeClr>
              </a:solidFill>
              <a:latin typeface="Abadi"/>
            </a:endParaRPr>
          </a:p>
          <a:p>
            <a:endParaRPr lang="en-US" sz="2400" dirty="0">
              <a:latin typeface="Abadi"/>
              <a:cs typeface="Calibri" panose="020F0502020204030204"/>
            </a:endParaRPr>
          </a:p>
          <a:p>
            <a:endParaRPr lang="en-US" sz="2400" dirty="0">
              <a:latin typeface="Abadi"/>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43" name="Diagram 43">
            <a:extLst>
              <a:ext uri="{FF2B5EF4-FFF2-40B4-BE49-F238E27FC236}">
                <a16:creationId xmlns:a16="http://schemas.microsoft.com/office/drawing/2014/main" id="{7FC26BD8-A918-1DD0-6A20-30D2BEE90566}"/>
              </a:ext>
            </a:extLst>
          </p:cNvPr>
          <p:cNvGraphicFramePr/>
          <p:nvPr>
            <p:extLst>
              <p:ext uri="{D42A27DB-BD31-4B8C-83A1-F6EECF244321}">
                <p14:modId xmlns:p14="http://schemas.microsoft.com/office/powerpoint/2010/main" val="2138505743"/>
              </p:ext>
            </p:extLst>
          </p:nvPr>
        </p:nvGraphicFramePr>
        <p:xfrm>
          <a:off x="1038087" y="2969591"/>
          <a:ext cx="10126868" cy="28182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1137034" y="609597"/>
            <a:ext cx="9392421" cy="13308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a:solidFill>
                  <a:schemeClr val="tx1"/>
                </a:solidFill>
                <a:latin typeface="+mj-lt"/>
                <a:ea typeface="+mj-ea"/>
                <a:cs typeface="+mj-cs"/>
              </a:rPr>
              <a:t>EDA with Data Visualization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19208" y="2198362"/>
            <a:ext cx="6549226" cy="3917773"/>
          </a:xfrm>
          <a:prstGeom prst="rect">
            <a:avLst/>
          </a:prstGeom>
        </p:spPr>
        <p:txBody>
          <a:bodyPr vert="horz" lIns="91440" tIns="45720" rIns="91440" bIns="45720" rtlCol="0" anchor="t">
            <a:normAutofit/>
          </a:bodyPr>
          <a:lstStyle/>
          <a:p>
            <a:pPr marL="0" indent="0">
              <a:spcBef>
                <a:spcPts val="1400"/>
              </a:spcBef>
              <a:buNone/>
            </a:pPr>
            <a:r>
              <a:rPr lang="en-US" sz="1600" dirty="0">
                <a:latin typeface="Abadi"/>
              </a:rPr>
              <a:t>To explore data, scatter plots, line charts and </a:t>
            </a:r>
            <a:r>
              <a:rPr lang="en-US" sz="1600" dirty="0" err="1">
                <a:latin typeface="Abadi"/>
              </a:rPr>
              <a:t>barplots</a:t>
            </a:r>
            <a:r>
              <a:rPr lang="en-US" sz="1600" dirty="0">
                <a:latin typeface="Abadi"/>
              </a:rPr>
              <a:t> were used to visualize the relationship between pair of features:</a:t>
            </a:r>
            <a:endParaRPr lang="en-US"/>
          </a:p>
          <a:p>
            <a:pPr lvl="1">
              <a:spcBef>
                <a:spcPts val="1400"/>
              </a:spcBef>
            </a:pPr>
            <a:r>
              <a:rPr lang="en-US" sz="1600" dirty="0">
                <a:latin typeface="Abadi"/>
              </a:rPr>
              <a:t>Flight Number &amp; Payload</a:t>
            </a:r>
          </a:p>
          <a:p>
            <a:pPr lvl="1">
              <a:spcBef>
                <a:spcPts val="1400"/>
              </a:spcBef>
            </a:pPr>
            <a:r>
              <a:rPr lang="en-US" sz="1600" dirty="0">
                <a:latin typeface="Abadi"/>
              </a:rPr>
              <a:t>Flight Number &amp; Launch Site</a:t>
            </a:r>
          </a:p>
          <a:p>
            <a:pPr lvl="1">
              <a:spcBef>
                <a:spcPts val="1400"/>
              </a:spcBef>
            </a:pPr>
            <a:r>
              <a:rPr lang="en-US" sz="1600" dirty="0">
                <a:latin typeface="Abadi"/>
              </a:rPr>
              <a:t>Payload &amp; Launch Site</a:t>
            </a:r>
          </a:p>
          <a:p>
            <a:pPr lvl="1">
              <a:spcBef>
                <a:spcPts val="1400"/>
              </a:spcBef>
            </a:pPr>
            <a:r>
              <a:rPr lang="en-US" sz="1600" dirty="0">
                <a:latin typeface="Abadi"/>
              </a:rPr>
              <a:t>Success rate &amp; Orbit Type</a:t>
            </a:r>
          </a:p>
          <a:p>
            <a:pPr lvl="1">
              <a:spcBef>
                <a:spcPts val="1400"/>
              </a:spcBef>
            </a:pPr>
            <a:r>
              <a:rPr lang="en-US" sz="1600" dirty="0">
                <a:latin typeface="Abadi"/>
              </a:rPr>
              <a:t>Flight number &amp; Orbit type</a:t>
            </a:r>
          </a:p>
          <a:p>
            <a:pPr lvl="1">
              <a:spcBef>
                <a:spcPts val="1400"/>
              </a:spcBef>
            </a:pPr>
            <a:r>
              <a:rPr lang="en-US" sz="1600" dirty="0">
                <a:latin typeface="Abadi"/>
              </a:rPr>
              <a:t>Payload &amp; Orbit Type</a:t>
            </a:r>
          </a:p>
          <a:p>
            <a:pPr lvl="1">
              <a:spcBef>
                <a:spcPts val="1400"/>
              </a:spcBef>
            </a:pPr>
            <a:r>
              <a:rPr lang="en-US" sz="1600" dirty="0">
                <a:latin typeface="Abadi"/>
              </a:rPr>
              <a:t>The Launch success over the years</a:t>
            </a:r>
          </a:p>
          <a:p>
            <a:pPr marL="0">
              <a:spcBef>
                <a:spcPts val="1400"/>
              </a:spcBef>
            </a:pPr>
            <a:r>
              <a:rPr lang="en-US" sz="1400" dirty="0">
                <a:latin typeface="Abadi"/>
              </a:rPr>
              <a:t>GitHub  URL: </a:t>
            </a:r>
            <a:r>
              <a:rPr lang="en-US" sz="1400" dirty="0">
                <a:latin typeface="Abadi"/>
                <a:hlinkClick r:id="rId2"/>
              </a:rPr>
              <a:t>https://github.com/malinaghenu/Coursera/blob/4c91970d80d4e4f0bf2fb3ac54d623d3bbabc278/5.%20jupyter-labs-eda-dataviz.ipynb</a:t>
            </a:r>
            <a:r>
              <a:rPr lang="en-US" sz="1400" dirty="0">
                <a:latin typeface="Abadi"/>
              </a:rPr>
              <a:t> </a:t>
            </a:r>
          </a:p>
          <a:p>
            <a:endParaRPr lang="en-US" sz="1400" dirty="0">
              <a:latin typeface="Abadi"/>
            </a:endParaRPr>
          </a:p>
        </p:txBody>
      </p:sp>
      <p:pic>
        <p:nvPicPr>
          <p:cNvPr id="2" name="Picture 5" descr="Chart, line chart&#10;&#10;Description automatically generated">
            <a:extLst>
              <a:ext uri="{FF2B5EF4-FFF2-40B4-BE49-F238E27FC236}">
                <a16:creationId xmlns:a16="http://schemas.microsoft.com/office/drawing/2014/main" id="{D56D4F17-205F-9873-502C-15C0FE8170FF}"/>
              </a:ext>
            </a:extLst>
          </p:cNvPr>
          <p:cNvPicPr>
            <a:picLocks noChangeAspect="1"/>
          </p:cNvPicPr>
          <p:nvPr/>
        </p:nvPicPr>
        <p:blipFill rotWithShape="1">
          <a:blip r:embed="rId3"/>
          <a:srcRect l="2908" r="-2" b="-2"/>
          <a:stretch/>
        </p:blipFill>
        <p:spPr>
          <a:xfrm>
            <a:off x="7061716" y="2201072"/>
            <a:ext cx="4943113" cy="3723599"/>
          </a:xfrm>
          <a:prstGeom prst="rect">
            <a:avLst/>
          </a:prstGeom>
        </p:spPr>
      </p:pic>
      <p:sp>
        <p:nvSpPr>
          <p:cNvPr id="21" name="Freeform: Shape 20">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000">
                <a:solidFill>
                  <a:schemeClr val="tx1">
                    <a:tint val="75000"/>
                  </a:schemeClr>
                </a:solidFill>
                <a:latin typeface="+mn-lt"/>
              </a:rPr>
              <a:pPr>
                <a:spcAft>
                  <a:spcPts val="600"/>
                </a:spcAft>
                <a:defRPr/>
              </a:pPr>
              <a:t>12</a:t>
            </a:fld>
            <a:endParaRPr lang="en-US" sz="1000">
              <a:solidFill>
                <a:schemeClr val="tx1">
                  <a:tint val="75000"/>
                </a:schemeClr>
              </a:solidFill>
              <a:latin typeface="+mn-lt"/>
            </a:endParaRP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5880"/>
            <a:ext cx="10573849" cy="478203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following SQL queries were performed:</a:t>
            </a:r>
            <a:endParaRPr lang="en-US" sz="2200">
              <a:solidFill>
                <a:schemeClr val="accent3">
                  <a:lumMod val="25000"/>
                </a:schemeClr>
              </a:solidFill>
              <a:latin typeface="Abadi" panose="020B0604020104020204" pitchFamily="34" charset="0"/>
            </a:endParaRPr>
          </a:p>
          <a:p>
            <a:pPr marL="1200150">
              <a:lnSpc>
                <a:spcPct val="100000"/>
              </a:lnSpc>
              <a:spcBef>
                <a:spcPts val="1400"/>
              </a:spcBef>
            </a:pPr>
            <a:r>
              <a:rPr lang="en-US" sz="1600" dirty="0">
                <a:latin typeface="Abadi"/>
                <a:ea typeface="+mn-lt"/>
                <a:cs typeface="+mn-lt"/>
              </a:rPr>
              <a:t>Displayed the names of the unique launch sites</a:t>
            </a:r>
          </a:p>
          <a:p>
            <a:pPr marL="1200150">
              <a:lnSpc>
                <a:spcPct val="100000"/>
              </a:lnSpc>
              <a:spcBef>
                <a:spcPts val="1400"/>
              </a:spcBef>
            </a:pPr>
            <a:r>
              <a:rPr lang="en-US" sz="1600" dirty="0">
                <a:latin typeface="Abadi"/>
                <a:ea typeface="+mn-lt"/>
                <a:cs typeface="+mn-lt"/>
              </a:rPr>
              <a:t>Top 5 records where launch sites begin with the string 'CCA'</a:t>
            </a:r>
          </a:p>
          <a:p>
            <a:pPr marL="1200150">
              <a:lnSpc>
                <a:spcPct val="100000"/>
              </a:lnSpc>
              <a:spcBef>
                <a:spcPts val="1400"/>
              </a:spcBef>
            </a:pPr>
            <a:r>
              <a:rPr lang="en-US" sz="1600" dirty="0">
                <a:latin typeface="Abadi"/>
                <a:ea typeface="+mn-lt"/>
                <a:cs typeface="+mn-lt"/>
              </a:rPr>
              <a:t>Displayed the total payload mass carried by boosters launched by NASA (CRS)</a:t>
            </a:r>
          </a:p>
          <a:p>
            <a:pPr marL="1200150">
              <a:lnSpc>
                <a:spcPct val="100000"/>
              </a:lnSpc>
              <a:spcBef>
                <a:spcPts val="1400"/>
              </a:spcBef>
            </a:pPr>
            <a:r>
              <a:rPr lang="en-US" sz="1600" dirty="0">
                <a:latin typeface="Abadi"/>
                <a:ea typeface="+mn-lt"/>
                <a:cs typeface="+mn-lt"/>
              </a:rPr>
              <a:t>Displayed average payload mass carried by booster version F9 v1.1</a:t>
            </a:r>
          </a:p>
          <a:p>
            <a:pPr marL="1200150">
              <a:lnSpc>
                <a:spcPct val="100000"/>
              </a:lnSpc>
              <a:spcBef>
                <a:spcPts val="1400"/>
              </a:spcBef>
            </a:pPr>
            <a:r>
              <a:rPr lang="en-US" sz="1600" dirty="0">
                <a:latin typeface="Abadi"/>
                <a:ea typeface="+mn-lt"/>
                <a:cs typeface="+mn-lt"/>
              </a:rPr>
              <a:t>Date when the first </a:t>
            </a:r>
            <a:r>
              <a:rPr lang="en-US" sz="1600" dirty="0" err="1">
                <a:latin typeface="Abadi"/>
                <a:ea typeface="+mn-lt"/>
                <a:cs typeface="+mn-lt"/>
              </a:rPr>
              <a:t>succesful</a:t>
            </a:r>
            <a:r>
              <a:rPr lang="en-US" sz="1600" dirty="0">
                <a:latin typeface="Abadi"/>
                <a:ea typeface="+mn-lt"/>
                <a:cs typeface="+mn-lt"/>
              </a:rPr>
              <a:t> landing outcome in ground pad was </a:t>
            </a:r>
            <a:r>
              <a:rPr lang="en-US" sz="1600" dirty="0" err="1">
                <a:latin typeface="Abadi"/>
                <a:ea typeface="+mn-lt"/>
                <a:cs typeface="+mn-lt"/>
              </a:rPr>
              <a:t>acheived</a:t>
            </a:r>
            <a:r>
              <a:rPr lang="en-US" sz="1600" dirty="0">
                <a:latin typeface="Abadi"/>
                <a:ea typeface="+mn-lt"/>
                <a:cs typeface="+mn-lt"/>
              </a:rPr>
              <a:t>.</a:t>
            </a:r>
            <a:endParaRPr lang="en-US" sz="1600">
              <a:solidFill>
                <a:srgbClr val="000000"/>
              </a:solidFill>
              <a:latin typeface="Abadi"/>
              <a:cs typeface="Calibri"/>
            </a:endParaRPr>
          </a:p>
          <a:p>
            <a:pPr marL="1257300" indent="-285750">
              <a:lnSpc>
                <a:spcPct val="100000"/>
              </a:lnSpc>
              <a:spcBef>
                <a:spcPts val="1400"/>
              </a:spcBef>
            </a:pPr>
            <a:r>
              <a:rPr lang="en-US" sz="1600" dirty="0">
                <a:latin typeface="Abadi"/>
                <a:ea typeface="+mn-lt"/>
                <a:cs typeface="+mn-lt"/>
              </a:rPr>
              <a:t>List of the successful booster names in drone ship that have payload mass between 4000 and 6000</a:t>
            </a:r>
            <a:endParaRPr lang="en-US" sz="1600">
              <a:solidFill>
                <a:srgbClr val="000000"/>
              </a:solidFill>
              <a:latin typeface="Abadi"/>
              <a:cs typeface="Calibri"/>
            </a:endParaRPr>
          </a:p>
          <a:p>
            <a:pPr marL="1257300" indent="-285750">
              <a:lnSpc>
                <a:spcPct val="100000"/>
              </a:lnSpc>
              <a:spcBef>
                <a:spcPts val="1400"/>
              </a:spcBef>
            </a:pPr>
            <a:r>
              <a:rPr lang="en-US" sz="1600" dirty="0">
                <a:latin typeface="Abadi"/>
                <a:ea typeface="+mn-lt"/>
                <a:cs typeface="+mn-lt"/>
              </a:rPr>
              <a:t>List of successful and failed mission outcomes</a:t>
            </a:r>
            <a:endParaRPr lang="en-US" sz="1600">
              <a:solidFill>
                <a:srgbClr val="000000"/>
              </a:solidFill>
              <a:latin typeface="Abadi"/>
              <a:cs typeface="Calibri"/>
            </a:endParaRPr>
          </a:p>
          <a:p>
            <a:pPr marL="1257300" indent="-285750">
              <a:lnSpc>
                <a:spcPct val="100000"/>
              </a:lnSpc>
              <a:spcBef>
                <a:spcPts val="1400"/>
              </a:spcBef>
            </a:pPr>
            <a:r>
              <a:rPr lang="en-US" sz="1600" dirty="0">
                <a:latin typeface="Abadi"/>
                <a:ea typeface="+mn-lt"/>
                <a:cs typeface="+mn-lt"/>
              </a:rPr>
              <a:t>List of boosters which have carried the maximum payload mass</a:t>
            </a:r>
            <a:endParaRPr lang="en-US" sz="1600">
              <a:solidFill>
                <a:srgbClr val="000000"/>
              </a:solidFill>
              <a:latin typeface="Abadi"/>
              <a:cs typeface="Calibri"/>
            </a:endParaRPr>
          </a:p>
          <a:p>
            <a:pPr marL="1257300" indent="-285750">
              <a:lnSpc>
                <a:spcPct val="100000"/>
              </a:lnSpc>
              <a:spcBef>
                <a:spcPts val="1400"/>
              </a:spcBef>
            </a:pPr>
            <a:r>
              <a:rPr lang="en-US" sz="1600" dirty="0">
                <a:latin typeface="Abadi"/>
                <a:ea typeface="+mn-lt"/>
                <a:cs typeface="+mn-lt"/>
              </a:rPr>
              <a:t>Months in 2015 of failure landing outcomes in drone ship, booster versions and launch site</a:t>
            </a:r>
            <a:endParaRPr lang="en-US" sz="1600">
              <a:solidFill>
                <a:srgbClr val="000000"/>
              </a:solidFill>
              <a:latin typeface="Abadi"/>
              <a:cs typeface="Calibri"/>
            </a:endParaRPr>
          </a:p>
          <a:p>
            <a:pPr marL="1257300" indent="-285750">
              <a:lnSpc>
                <a:spcPct val="100000"/>
              </a:lnSpc>
              <a:spcBef>
                <a:spcPts val="1400"/>
              </a:spcBef>
            </a:pPr>
            <a:r>
              <a:rPr lang="en-US" sz="1600" dirty="0">
                <a:latin typeface="Abadi"/>
                <a:ea typeface="+mn-lt"/>
                <a:cs typeface="+mn-lt"/>
              </a:rPr>
              <a:t>Rank of the count of  successful landing outcomes between the date 04-06-2010 and 20-03-2017.</a:t>
            </a:r>
            <a:endParaRPr lang="en-US" sz="1600">
              <a:solidFill>
                <a:srgbClr val="000000"/>
              </a:solidFill>
              <a:latin typeface="Abadi"/>
              <a:cs typeface="Calibri"/>
            </a:endParaRPr>
          </a:p>
          <a:p>
            <a:pPr marL="0" indent="0">
              <a:lnSpc>
                <a:spcPct val="100000"/>
              </a:lnSpc>
              <a:spcBef>
                <a:spcPts val="1400"/>
              </a:spcBef>
              <a:buNone/>
            </a:pPr>
            <a:r>
              <a:rPr lang="en-US" sz="1600" dirty="0">
                <a:solidFill>
                  <a:schemeClr val="accent3">
                    <a:lumMod val="25000"/>
                  </a:schemeClr>
                </a:solidFill>
                <a:latin typeface="Abadi"/>
              </a:rPr>
              <a:t>GitHub  URL: </a:t>
            </a:r>
            <a:r>
              <a:rPr lang="en-US" sz="1600" dirty="0">
                <a:latin typeface="Abadi"/>
                <a:ea typeface="+mn-lt"/>
                <a:cs typeface="+mn-lt"/>
                <a:hlinkClick r:id="rId3"/>
              </a:rPr>
              <a:t>https://github.com/malinaghenu/Coursera/blob/4c91970d80d4e4f0bf2fb3ac54d623d3bbabc278/4.%20jupyter-labs-eda-sql-coursera_sqllite.ipynb</a:t>
            </a:r>
            <a:r>
              <a:rPr lang="en-US" sz="1600" dirty="0">
                <a:latin typeface="Abadi"/>
                <a:ea typeface="+mn-lt"/>
                <a:cs typeface="+mn-lt"/>
              </a:rPr>
              <a:t> </a:t>
            </a:r>
          </a:p>
          <a:p>
            <a:endParaRPr lang="en-US" dirty="0">
              <a:latin typeface="Abadi"/>
            </a:endParaRPr>
          </a:p>
          <a:p>
            <a:endParaRPr lang="en-US" dirty="0">
              <a:latin typeface="Abadi"/>
            </a:endParaRPr>
          </a:p>
          <a:p>
            <a:endParaRPr lang="en-US" dirty="0">
              <a:latin typeface="Abad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When building an interactive map with Folium, I used markers, circles, lines and marker clusters.</a:t>
            </a:r>
            <a:endParaRPr lang="en-US">
              <a:solidFill>
                <a:schemeClr val="accent3">
                  <a:lumMod val="25000"/>
                </a:schemeClr>
              </a:solidFill>
              <a:latin typeface="Abadi"/>
              <a:cs typeface="Calibri" panose="020F0502020204030204"/>
            </a:endParaRPr>
          </a:p>
          <a:p>
            <a:pPr lvl="1" indent="-285750">
              <a:lnSpc>
                <a:spcPct val="100000"/>
              </a:lnSpc>
              <a:spcBef>
                <a:spcPts val="1400"/>
              </a:spcBef>
            </a:pPr>
            <a:r>
              <a:rPr lang="en-US" sz="1800" dirty="0">
                <a:solidFill>
                  <a:schemeClr val="accent3">
                    <a:lumMod val="25000"/>
                  </a:schemeClr>
                </a:solidFill>
                <a:latin typeface="Abadi"/>
                <a:cs typeface="Calibri"/>
              </a:rPr>
              <a:t>Markers indicate points like launch sites</a:t>
            </a:r>
          </a:p>
          <a:p>
            <a:pPr lvl="1" indent="-285750">
              <a:lnSpc>
                <a:spcPct val="100000"/>
              </a:lnSpc>
              <a:spcBef>
                <a:spcPts val="1400"/>
              </a:spcBef>
            </a:pPr>
            <a:r>
              <a:rPr lang="en-US" sz="1800" dirty="0">
                <a:solidFill>
                  <a:schemeClr val="accent3">
                    <a:lumMod val="25000"/>
                  </a:schemeClr>
                </a:solidFill>
                <a:latin typeface="Abadi"/>
                <a:cs typeface="Calibri"/>
              </a:rPr>
              <a:t>Circles indicate highlighted areas around specific coordinates, like NASA Johnson Space Center</a:t>
            </a:r>
          </a:p>
          <a:p>
            <a:pPr lvl="1" indent="-285750">
              <a:lnSpc>
                <a:spcPct val="100000"/>
              </a:lnSpc>
              <a:spcBef>
                <a:spcPts val="1400"/>
              </a:spcBef>
            </a:pPr>
            <a:r>
              <a:rPr lang="en-US" sz="1800" dirty="0">
                <a:solidFill>
                  <a:schemeClr val="accent3">
                    <a:lumMod val="25000"/>
                  </a:schemeClr>
                </a:solidFill>
                <a:latin typeface="Abadi"/>
                <a:cs typeface="Calibri"/>
              </a:rPr>
              <a:t>Marker Clusters indicate groups of events in each coordinate</a:t>
            </a:r>
          </a:p>
          <a:p>
            <a:pPr lvl="1" indent="-285750">
              <a:lnSpc>
                <a:spcPct val="100000"/>
              </a:lnSpc>
              <a:spcBef>
                <a:spcPts val="1400"/>
              </a:spcBef>
            </a:pPr>
            <a:r>
              <a:rPr lang="en-US" sz="1800" dirty="0">
                <a:solidFill>
                  <a:schemeClr val="accent3">
                    <a:lumMod val="25000"/>
                  </a:schemeClr>
                </a:solidFill>
                <a:latin typeface="Abadi"/>
                <a:cs typeface="Calibri"/>
              </a:rPr>
              <a:t>Lines are used to indicate distance</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GitHub  URL: </a:t>
            </a:r>
            <a:r>
              <a:rPr lang="en-US" sz="2200" dirty="0">
                <a:latin typeface="Abadi"/>
                <a:ea typeface="+mn-lt"/>
                <a:cs typeface="+mn-lt"/>
                <a:hlinkClick r:id="rId3"/>
              </a:rPr>
              <a:t>https://github.com/malinaghenu/Coursera/blob/4c91970d80d4e4f0bf2fb3ac54d623d3bbabc278/6.%20lab_jupyter_launch_site_location%20(2).ipynb</a:t>
            </a:r>
            <a:r>
              <a:rPr lang="en-US" sz="2200" dirty="0">
                <a:latin typeface="Abadi"/>
                <a:ea typeface="+mn-lt"/>
                <a:cs typeface="+mn-lt"/>
              </a:rPr>
              <a:t>  </a:t>
            </a:r>
          </a:p>
          <a:p>
            <a:endParaRPr lang="en-US" dirty="0">
              <a:latin typeface="Abadi"/>
            </a:endParaRPr>
          </a:p>
          <a:p>
            <a:endParaRPr lang="en-US" dirty="0">
              <a:latin typeface="Abadi"/>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following plots and graphs were used to visualize data:</a:t>
            </a:r>
            <a:endParaRPr lang="en-US" sz="2200" dirty="0">
              <a:solidFill>
                <a:schemeClr val="accent3">
                  <a:lumMod val="25000"/>
                </a:schemeClr>
              </a:solidFill>
              <a:latin typeface="Abadi" panose="020B0604020104020204" pitchFamily="34" charset="0"/>
            </a:endParaRPr>
          </a:p>
          <a:p>
            <a:pPr lvl="1" indent="-285750">
              <a:lnSpc>
                <a:spcPct val="100000"/>
              </a:lnSpc>
              <a:spcBef>
                <a:spcPts val="1400"/>
              </a:spcBef>
            </a:pPr>
            <a:r>
              <a:rPr lang="en-US" sz="1800" dirty="0">
                <a:solidFill>
                  <a:schemeClr val="accent3">
                    <a:lumMod val="25000"/>
                  </a:schemeClr>
                </a:solidFill>
                <a:latin typeface="Abadi"/>
              </a:rPr>
              <a:t>Percentage of launches by site</a:t>
            </a:r>
            <a:endParaRPr lang="en-US" sz="1800">
              <a:solidFill>
                <a:schemeClr val="accent3">
                  <a:lumMod val="25000"/>
                </a:schemeClr>
              </a:solidFill>
              <a:latin typeface="Abadi" panose="020B0604020104020204" pitchFamily="34" charset="0"/>
            </a:endParaRPr>
          </a:p>
          <a:p>
            <a:pPr lvl="1" indent="-285750">
              <a:lnSpc>
                <a:spcPct val="100000"/>
              </a:lnSpc>
              <a:spcBef>
                <a:spcPts val="1400"/>
              </a:spcBef>
            </a:pPr>
            <a:r>
              <a:rPr lang="en-US" sz="1800" dirty="0">
                <a:solidFill>
                  <a:schemeClr val="accent3">
                    <a:lumMod val="25000"/>
                  </a:schemeClr>
                </a:solidFill>
                <a:latin typeface="Abadi"/>
              </a:rPr>
              <a:t>Payload range</a:t>
            </a:r>
          </a:p>
          <a:p>
            <a:pPr>
              <a:lnSpc>
                <a:spcPct val="100000"/>
              </a:lnSpc>
              <a:spcBef>
                <a:spcPts val="1400"/>
              </a:spcBef>
            </a:pPr>
            <a:r>
              <a:rPr lang="en-US" sz="2200" dirty="0">
                <a:solidFill>
                  <a:schemeClr val="accent3">
                    <a:lumMod val="25000"/>
                  </a:schemeClr>
                </a:solidFill>
                <a:latin typeface="Abadi"/>
              </a:rPr>
              <a:t>This combination allowed to quickly analyze the relationship between payloads and launch sited, helping to identify the best place to successfully launch.</a:t>
            </a:r>
            <a:endParaRPr lang="en-US" sz="220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chemeClr val="accent3">
                    <a:lumMod val="25000"/>
                  </a:schemeClr>
                </a:solidFill>
                <a:latin typeface="Abadi"/>
              </a:rPr>
              <a:t>GitHub  URL: </a:t>
            </a:r>
            <a:r>
              <a:rPr lang="en-US" sz="2200" dirty="0">
                <a:solidFill>
                  <a:schemeClr val="accent3">
                    <a:lumMod val="25000"/>
                  </a:schemeClr>
                </a:solidFill>
                <a:latin typeface="Abadi"/>
                <a:ea typeface="+mn-lt"/>
                <a:cs typeface="+mn-lt"/>
              </a:rPr>
              <a:t> </a:t>
            </a:r>
            <a:r>
              <a:rPr lang="en-US" sz="2200" dirty="0">
                <a:latin typeface="Abadi"/>
                <a:ea typeface="+mn-lt"/>
                <a:cs typeface="+mn-lt"/>
                <a:hlinkClick r:id="rId3"/>
              </a:rPr>
              <a:t>https://github.com/malinaghenu/Coursera/blob/4c91970d80d4e4f0bf2fb3ac54d623d3bbabc278/7.%20spacex_dash_app.py</a:t>
            </a:r>
            <a:r>
              <a:rPr lang="en-US" sz="2200" dirty="0">
                <a:latin typeface="Abadi"/>
                <a:ea typeface="+mn-lt"/>
                <a:cs typeface="+mn-lt"/>
              </a:rPr>
              <a:t> </a:t>
            </a:r>
          </a:p>
          <a:p>
            <a:endParaRPr lang="en-US" dirty="0">
              <a:latin typeface="Abadi"/>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59973"/>
            <a:ext cx="10662197" cy="4516990"/>
          </a:xfrm>
          <a:prstGeom prst="rect">
            <a:avLst/>
          </a:prstGeom>
        </p:spPr>
        <p:txBody>
          <a:bodyPr lIns="91440" tIns="45720" rIns="91440" bIns="45720" anchor="t">
            <a:normAutofit/>
          </a:bodyPr>
          <a:lstStyle/>
          <a:p>
            <a:pPr>
              <a:lnSpc>
                <a:spcPct val="100000"/>
              </a:lnSpc>
              <a:spcBef>
                <a:spcPts val="1400"/>
              </a:spcBef>
            </a:pPr>
            <a:r>
              <a:rPr lang="en-US" sz="2600" dirty="0">
                <a:solidFill>
                  <a:schemeClr val="accent3">
                    <a:lumMod val="25000"/>
                  </a:schemeClr>
                </a:solidFill>
                <a:latin typeface="Abadi"/>
              </a:rPr>
              <a:t>Four classification models were compared: </a:t>
            </a:r>
            <a:endParaRPr lang="en-US" sz="2600">
              <a:solidFill>
                <a:schemeClr val="accent3">
                  <a:lumMod val="25000"/>
                </a:schemeClr>
              </a:solidFill>
              <a:latin typeface="Abadi" panose="020B0604020104020204" pitchFamily="34" charset="0"/>
            </a:endParaRPr>
          </a:p>
          <a:p>
            <a:pPr lvl="1" indent="-285750">
              <a:lnSpc>
                <a:spcPct val="100000"/>
              </a:lnSpc>
              <a:spcBef>
                <a:spcPts val="0"/>
              </a:spcBef>
            </a:pPr>
            <a:r>
              <a:rPr lang="en-US" sz="1900" dirty="0">
                <a:latin typeface="Abadi"/>
                <a:ea typeface="+mn-lt"/>
                <a:cs typeface="+mn-lt"/>
              </a:rPr>
              <a:t>Logistic Regression</a:t>
            </a:r>
          </a:p>
          <a:p>
            <a:pPr lvl="1" indent="-285750">
              <a:lnSpc>
                <a:spcPct val="100000"/>
              </a:lnSpc>
              <a:spcBef>
                <a:spcPts val="0"/>
              </a:spcBef>
            </a:pPr>
            <a:r>
              <a:rPr lang="en-US" sz="1900" dirty="0">
                <a:latin typeface="Abadi"/>
                <a:ea typeface="+mn-lt"/>
                <a:cs typeface="+mn-lt"/>
              </a:rPr>
              <a:t>Support Vector Machine (SVM)</a:t>
            </a:r>
          </a:p>
          <a:p>
            <a:pPr lvl="1" indent="-285750">
              <a:lnSpc>
                <a:spcPct val="100000"/>
              </a:lnSpc>
              <a:spcBef>
                <a:spcPts val="0"/>
              </a:spcBef>
            </a:pPr>
            <a:r>
              <a:rPr lang="en-US" sz="1900" dirty="0">
                <a:latin typeface="Abadi"/>
                <a:ea typeface="+mn-lt"/>
                <a:cs typeface="+mn-lt"/>
              </a:rPr>
              <a:t>Decision tree</a:t>
            </a:r>
          </a:p>
          <a:p>
            <a:pPr lvl="1" indent="-285750">
              <a:lnSpc>
                <a:spcPct val="100000"/>
              </a:lnSpc>
              <a:spcBef>
                <a:spcPts val="0"/>
              </a:spcBef>
            </a:pPr>
            <a:r>
              <a:rPr lang="en-US" sz="1900" dirty="0">
                <a:latin typeface="Abadi"/>
                <a:ea typeface="+mn-lt"/>
                <a:cs typeface="+mn-lt"/>
              </a:rPr>
              <a:t>K-nearest Neighbour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1800" dirty="0">
              <a:solidFill>
                <a:schemeClr val="accent3">
                  <a:lumMod val="25000"/>
                </a:schemeClr>
              </a:solidFill>
              <a:latin typeface="Abadi"/>
            </a:endParaRPr>
          </a:p>
          <a:p>
            <a:pPr marL="0" indent="0">
              <a:lnSpc>
                <a:spcPct val="100000"/>
              </a:lnSpc>
              <a:spcBef>
                <a:spcPts val="1400"/>
              </a:spcBef>
              <a:buNone/>
            </a:pPr>
            <a:r>
              <a:rPr lang="en-US" sz="1800" dirty="0">
                <a:solidFill>
                  <a:schemeClr val="accent3">
                    <a:lumMod val="25000"/>
                  </a:schemeClr>
                </a:solidFill>
                <a:latin typeface="Abadi"/>
              </a:rPr>
              <a:t>GitHub URL: </a:t>
            </a:r>
            <a:r>
              <a:rPr lang="en-US" sz="1800" dirty="0">
                <a:latin typeface="Abadi"/>
                <a:ea typeface="+mn-lt"/>
                <a:cs typeface="+mn-lt"/>
                <a:hlinkClick r:id="rId3"/>
              </a:rPr>
              <a:t>https://github.com/malinaghenu/Coursera/blob/5c6411522ccbb8e7807e062a2f16001fd52f9295/8.%20SpaceX_Machine%20Learning%20Prediction_Part_5%20(1).ipynb</a:t>
            </a:r>
            <a:r>
              <a:rPr lang="en-US" sz="1800" dirty="0">
                <a:latin typeface="Abadi"/>
                <a:ea typeface="+mn-lt"/>
                <a:cs typeface="+mn-lt"/>
              </a:rPr>
              <a:t> </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195" name="Diagram 195">
            <a:extLst>
              <a:ext uri="{FF2B5EF4-FFF2-40B4-BE49-F238E27FC236}">
                <a16:creationId xmlns:a16="http://schemas.microsoft.com/office/drawing/2014/main" id="{9C7AFA5D-1B15-A491-3B5D-6B2CFA3C8C0D}"/>
              </a:ext>
            </a:extLst>
          </p:cNvPr>
          <p:cNvGraphicFramePr/>
          <p:nvPr>
            <p:extLst>
              <p:ext uri="{D42A27DB-BD31-4B8C-83A1-F6EECF244321}">
                <p14:modId xmlns:p14="http://schemas.microsoft.com/office/powerpoint/2010/main" val="52092222"/>
              </p:ext>
            </p:extLst>
          </p:nvPr>
        </p:nvGraphicFramePr>
        <p:xfrm>
          <a:off x="971827" y="3610112"/>
          <a:ext cx="10314607" cy="144890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597511"/>
            <a:ext cx="10514289" cy="483531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Exploratory data analysis results</a:t>
            </a:r>
          </a:p>
          <a:p>
            <a:pPr lvl="1">
              <a:lnSpc>
                <a:spcPct val="100000"/>
              </a:lnSpc>
              <a:spcBef>
                <a:spcPts val="1400"/>
              </a:spcBef>
            </a:pPr>
            <a:r>
              <a:rPr lang="en-US" sz="1800" dirty="0">
                <a:solidFill>
                  <a:schemeClr val="accent3">
                    <a:lumMod val="25000"/>
                  </a:schemeClr>
                </a:solidFill>
                <a:latin typeface="Abadi"/>
              </a:rPr>
              <a:t>SpaceX uses four different launch sites. In the maps created we can observe all of them being near the Ocean. We calculated and displayed: </a:t>
            </a:r>
            <a:endParaRPr lang="en-US" sz="1800">
              <a:solidFill>
                <a:schemeClr val="accent3">
                  <a:lumMod val="25000"/>
                </a:schemeClr>
              </a:solidFill>
              <a:latin typeface="Abadi"/>
            </a:endParaRPr>
          </a:p>
          <a:p>
            <a:pPr lvl="2">
              <a:lnSpc>
                <a:spcPct val="100000"/>
              </a:lnSpc>
              <a:spcBef>
                <a:spcPts val="1400"/>
              </a:spcBef>
            </a:pPr>
            <a:r>
              <a:rPr lang="en-US" sz="1600" dirty="0">
                <a:solidFill>
                  <a:schemeClr val="accent3">
                    <a:lumMod val="25000"/>
                  </a:schemeClr>
                </a:solidFill>
                <a:latin typeface="Abadi"/>
              </a:rPr>
              <a:t>distance to coastline, </a:t>
            </a:r>
            <a:endParaRPr lang="en-US" sz="1600">
              <a:solidFill>
                <a:schemeClr val="accent3">
                  <a:lumMod val="25000"/>
                </a:schemeClr>
              </a:solidFill>
              <a:latin typeface="Abadi"/>
            </a:endParaRPr>
          </a:p>
          <a:p>
            <a:pPr lvl="2">
              <a:lnSpc>
                <a:spcPct val="100000"/>
              </a:lnSpc>
              <a:spcBef>
                <a:spcPts val="1400"/>
              </a:spcBef>
            </a:pPr>
            <a:r>
              <a:rPr lang="en-US" sz="1600" dirty="0">
                <a:solidFill>
                  <a:schemeClr val="accent3">
                    <a:lumMod val="25000"/>
                  </a:schemeClr>
                </a:solidFill>
                <a:latin typeface="Abadi"/>
              </a:rPr>
              <a:t>distance to railways, </a:t>
            </a:r>
            <a:endParaRPr lang="en-US" sz="1600">
              <a:solidFill>
                <a:schemeClr val="accent3">
                  <a:lumMod val="25000"/>
                </a:schemeClr>
              </a:solidFill>
              <a:latin typeface="Abadi"/>
            </a:endParaRPr>
          </a:p>
          <a:p>
            <a:pPr lvl="2">
              <a:lnSpc>
                <a:spcPct val="100000"/>
              </a:lnSpc>
              <a:spcBef>
                <a:spcPts val="1400"/>
              </a:spcBef>
            </a:pPr>
            <a:r>
              <a:rPr lang="en-US" sz="1600" dirty="0">
                <a:solidFill>
                  <a:schemeClr val="accent3">
                    <a:lumMod val="25000"/>
                  </a:schemeClr>
                </a:solidFill>
                <a:latin typeface="Abadi"/>
              </a:rPr>
              <a:t>distance to highways and </a:t>
            </a:r>
            <a:endParaRPr lang="en-US" sz="1600">
              <a:solidFill>
                <a:schemeClr val="accent3">
                  <a:lumMod val="25000"/>
                </a:schemeClr>
              </a:solidFill>
              <a:latin typeface="Abadi"/>
            </a:endParaRPr>
          </a:p>
          <a:p>
            <a:pPr lvl="2">
              <a:lnSpc>
                <a:spcPct val="100000"/>
              </a:lnSpc>
              <a:spcBef>
                <a:spcPts val="1400"/>
              </a:spcBef>
            </a:pPr>
            <a:r>
              <a:rPr lang="en-US" sz="1600" dirty="0">
                <a:solidFill>
                  <a:schemeClr val="accent3">
                    <a:lumMod val="25000"/>
                  </a:schemeClr>
                </a:solidFill>
                <a:latin typeface="Abadi"/>
              </a:rPr>
              <a:t>distance to nearest towns.</a:t>
            </a:r>
            <a:endParaRPr lang="en-US" sz="1600">
              <a:solidFill>
                <a:schemeClr val="accent3">
                  <a:lumMod val="25000"/>
                </a:schemeClr>
              </a:solidFill>
              <a:latin typeface="Abadi"/>
            </a:endParaRPr>
          </a:p>
          <a:p>
            <a:pPr lvl="1">
              <a:lnSpc>
                <a:spcPct val="100000"/>
              </a:lnSpc>
              <a:spcBef>
                <a:spcPts val="1400"/>
              </a:spcBef>
            </a:pPr>
            <a:r>
              <a:rPr lang="en-US" sz="1800" dirty="0">
                <a:solidFill>
                  <a:schemeClr val="accent3">
                    <a:lumMod val="25000"/>
                  </a:schemeClr>
                </a:solidFill>
                <a:latin typeface="Abadi"/>
              </a:rPr>
              <a:t>The first successful landing was in 2015, five years after first launch</a:t>
            </a:r>
          </a:p>
          <a:p>
            <a:pPr lvl="1">
              <a:lnSpc>
                <a:spcPct val="100000"/>
              </a:lnSpc>
              <a:spcBef>
                <a:spcPts val="1400"/>
              </a:spcBef>
            </a:pPr>
            <a:r>
              <a:rPr lang="en-US" sz="1800" dirty="0">
                <a:solidFill>
                  <a:schemeClr val="accent3">
                    <a:lumMod val="25000"/>
                  </a:schemeClr>
                </a:solidFill>
                <a:latin typeface="Abadi"/>
              </a:rPr>
              <a:t>Almost 100% of mission outcomes were successful &amp; two booster versions failed at landing</a:t>
            </a:r>
          </a:p>
          <a:p>
            <a:pPr lvl="1">
              <a:lnSpc>
                <a:spcPct val="100000"/>
              </a:lnSpc>
              <a:spcBef>
                <a:spcPts val="1400"/>
              </a:spcBef>
            </a:pPr>
            <a:r>
              <a:rPr lang="en-US" sz="1800" dirty="0">
                <a:solidFill>
                  <a:schemeClr val="accent3">
                    <a:lumMod val="25000"/>
                  </a:schemeClr>
                </a:solidFill>
                <a:latin typeface="Abadi"/>
              </a:rPr>
              <a:t>The number of successful outcomes continually improved</a:t>
            </a:r>
          </a:p>
          <a:p>
            <a:pPr lvl="1"/>
            <a:endParaRPr lang="en-US" sz="1800" dirty="0">
              <a:latin typeface="Abadi"/>
            </a:endParaRPr>
          </a:p>
          <a:p>
            <a:pPr marL="457200" lvl="1" indent="0">
              <a:buNone/>
            </a:pPr>
            <a:endParaRPr lang="en-US" sz="1800" dirty="0">
              <a:latin typeface="Abadi"/>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342ED9D-5EFC-17DD-5D01-2E0DC1C15A07}"/>
              </a:ext>
            </a:extLst>
          </p:cNvPr>
          <p:cNvPicPr>
            <a:picLocks noChangeAspect="1"/>
          </p:cNvPicPr>
          <p:nvPr/>
        </p:nvPicPr>
        <p:blipFill rotWithShape="1">
          <a:blip r:embed="rId2"/>
          <a:srcRect t="15730"/>
          <a:stretch/>
        </p:blipFill>
        <p:spPr>
          <a:xfrm>
            <a:off x="1" y="1"/>
            <a:ext cx="12191999" cy="68580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2" name="Title 1">
            <a:extLst>
              <a:ext uri="{FF2B5EF4-FFF2-40B4-BE49-F238E27FC236}">
                <a16:creationId xmlns:a16="http://schemas.microsoft.com/office/drawing/2014/main" id="{455ED671-D80B-E8E0-DDA5-E4D56BB34229}"/>
              </a:ext>
            </a:extLst>
          </p:cNvPr>
          <p:cNvSpPr>
            <a:spLocks noGrp="1"/>
          </p:cNvSpPr>
          <p:nvPr>
            <p:ph type="title"/>
          </p:nvPr>
        </p:nvSpPr>
        <p:spPr>
          <a:xfrm>
            <a:off x="599818" y="5234320"/>
            <a:ext cx="6931319" cy="752217"/>
          </a:xfrm>
        </p:spPr>
        <p:txBody>
          <a:bodyPr vert="horz" lIns="91440" tIns="45720" rIns="91440" bIns="45720" rtlCol="0" anchor="b">
            <a:normAutofit/>
          </a:bodyPr>
          <a:lstStyle/>
          <a:p>
            <a:r>
              <a:rPr lang="en-US" sz="4000" b="1" dirty="0">
                <a:solidFill>
                  <a:srgbClr val="145579"/>
                </a:solidFill>
                <a:latin typeface="Abadi"/>
              </a:rPr>
              <a:t>Insights drawn from EDA</a:t>
            </a:r>
            <a:endParaRPr lang="en-US" sz="4000" b="1">
              <a:solidFill>
                <a:srgbClr val="145579"/>
              </a:solidFill>
              <a:latin typeface="Abadi"/>
              <a:cs typeface="Calibri Light"/>
            </a:endParaRPr>
          </a:p>
        </p:txBody>
      </p:sp>
      <p:sp>
        <p:nvSpPr>
          <p:cNvPr id="3" name="Content Placeholder 2">
            <a:extLst>
              <a:ext uri="{FF2B5EF4-FFF2-40B4-BE49-F238E27FC236}">
                <a16:creationId xmlns:a16="http://schemas.microsoft.com/office/drawing/2014/main" id="{60B355B6-F272-9AF6-25ED-918E08A6C819}"/>
              </a:ext>
            </a:extLst>
          </p:cNvPr>
          <p:cNvSpPr>
            <a:spLocks noGrp="1"/>
          </p:cNvSpPr>
          <p:nvPr>
            <p:ph idx="1"/>
          </p:nvPr>
        </p:nvSpPr>
        <p:spPr>
          <a:xfrm>
            <a:off x="599819" y="6059086"/>
            <a:ext cx="6931319" cy="349725"/>
          </a:xfrm>
        </p:spPr>
        <p:txBody>
          <a:bodyPr vert="horz" lIns="91440" tIns="45720" rIns="91440" bIns="45720" rtlCol="0" anchor="t">
            <a:normAutofit/>
          </a:bodyPr>
          <a:lstStyle/>
          <a:p>
            <a:pPr marL="0" indent="0">
              <a:buNone/>
            </a:pPr>
            <a:r>
              <a:rPr lang="en-US" sz="1600" dirty="0">
                <a:solidFill>
                  <a:srgbClr val="3A6483"/>
                </a:solidFill>
                <a:latin typeface="Abadi"/>
              </a:rPr>
              <a:t>Section 2</a:t>
            </a:r>
          </a:p>
        </p:txBody>
      </p:sp>
    </p:spTree>
    <p:extLst>
      <p:ext uri="{BB962C8B-B14F-4D97-AF65-F5344CB8AC3E}">
        <p14:creationId xmlns:p14="http://schemas.microsoft.com/office/powerpoint/2010/main" val="157020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65582" y="4796182"/>
            <a:ext cx="10657716" cy="117219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According to the scatter plot above, the most successful launch site is CCAFS SLC 40</a:t>
            </a:r>
          </a:p>
          <a:p>
            <a:pPr>
              <a:lnSpc>
                <a:spcPct val="100000"/>
              </a:lnSpc>
              <a:spcBef>
                <a:spcPts val="1400"/>
              </a:spcBef>
            </a:pPr>
            <a:r>
              <a:rPr lang="en-US" sz="2200" dirty="0">
                <a:solidFill>
                  <a:schemeClr val="accent3">
                    <a:lumMod val="25000"/>
                  </a:schemeClr>
                </a:solidFill>
                <a:latin typeface="Abadi"/>
              </a:rPr>
              <a:t>We can also observe that the success rate has improved over time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8A623BCF-4D2C-5B89-6EC9-E9E0D4632F7C}"/>
              </a:ext>
            </a:extLst>
          </p:cNvPr>
          <p:cNvPicPr>
            <a:picLocks noChangeAspect="1"/>
          </p:cNvPicPr>
          <p:nvPr/>
        </p:nvPicPr>
        <p:blipFill>
          <a:blip r:embed="rId3"/>
          <a:stretch>
            <a:fillRect/>
          </a:stretch>
        </p:blipFill>
        <p:spPr>
          <a:xfrm>
            <a:off x="516836" y="1669369"/>
            <a:ext cx="11158328" cy="267995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dirty="0" smtClean="0"/>
              <a:pPr/>
              <a:t>2</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graphicFrame>
        <p:nvGraphicFramePr>
          <p:cNvPr id="21" name="Content Placeholder 2">
            <a:extLst>
              <a:ext uri="{FF2B5EF4-FFF2-40B4-BE49-F238E27FC236}">
                <a16:creationId xmlns:a16="http://schemas.microsoft.com/office/drawing/2014/main" id="{142DDD21-FCA2-8855-62FA-DBAB578B2A5F}"/>
              </a:ext>
            </a:extLst>
          </p:cNvPr>
          <p:cNvGraphicFramePr/>
          <p:nvPr/>
        </p:nvGraphicFramePr>
        <p:xfrm>
          <a:off x="958697" y="2113240"/>
          <a:ext cx="5167086" cy="332082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168017"/>
            <a:ext cx="10514151" cy="171332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In the scatter plot above we can see that higher payloads have better success rate.</a:t>
            </a:r>
          </a:p>
          <a:p>
            <a:pPr>
              <a:lnSpc>
                <a:spcPct val="100000"/>
              </a:lnSpc>
              <a:spcBef>
                <a:spcPts val="1400"/>
              </a:spcBef>
            </a:pPr>
            <a:r>
              <a:rPr lang="en-US" sz="2200" dirty="0">
                <a:solidFill>
                  <a:schemeClr val="accent3">
                    <a:lumMod val="25000"/>
                  </a:schemeClr>
                </a:solidFill>
                <a:latin typeface="Abadi"/>
              </a:rPr>
              <a:t>The success rate of payload mass above 8000kg is almost 100%.</a:t>
            </a:r>
          </a:p>
          <a:p>
            <a:pPr>
              <a:lnSpc>
                <a:spcPct val="100000"/>
              </a:lnSpc>
              <a:spcBef>
                <a:spcPts val="1400"/>
              </a:spcBef>
            </a:pPr>
            <a:r>
              <a:rPr lang="en-US" sz="2200" dirty="0">
                <a:solidFill>
                  <a:schemeClr val="accent3">
                    <a:lumMod val="25000"/>
                  </a:schemeClr>
                </a:solidFill>
                <a:latin typeface="Abadi"/>
              </a:rPr>
              <a:t>At the VAFB-SLC </a:t>
            </a:r>
            <a:r>
              <a:rPr lang="en-US" sz="2200" dirty="0" err="1">
                <a:solidFill>
                  <a:schemeClr val="accent3">
                    <a:lumMod val="25000"/>
                  </a:schemeClr>
                </a:solidFill>
                <a:latin typeface="Abadi"/>
              </a:rPr>
              <a:t>launchsite</a:t>
            </a:r>
            <a:r>
              <a:rPr lang="en-US" sz="2200" dirty="0">
                <a:solidFill>
                  <a:schemeClr val="accent3">
                    <a:lumMod val="25000"/>
                  </a:schemeClr>
                </a:solidFill>
                <a:latin typeface="Abadi"/>
              </a:rPr>
              <a:t> there were no rockets launched with a mass greater that 10 000kg.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5" descr="Chart, scatter chart&#10;&#10;Description automatically generated">
            <a:extLst>
              <a:ext uri="{FF2B5EF4-FFF2-40B4-BE49-F238E27FC236}">
                <a16:creationId xmlns:a16="http://schemas.microsoft.com/office/drawing/2014/main" id="{6EF8F87D-DF9F-BA7B-4DB5-C61F116B0EFD}"/>
              </a:ext>
            </a:extLst>
          </p:cNvPr>
          <p:cNvPicPr>
            <a:picLocks noChangeAspect="1"/>
          </p:cNvPicPr>
          <p:nvPr/>
        </p:nvPicPr>
        <p:blipFill>
          <a:blip r:embed="rId3"/>
          <a:stretch>
            <a:fillRect/>
          </a:stretch>
        </p:blipFill>
        <p:spPr>
          <a:xfrm>
            <a:off x="505791" y="1558934"/>
            <a:ext cx="11103113" cy="238178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EE64443F-60D2-B081-938A-3006E5380A49}"/>
              </a:ext>
            </a:extLst>
          </p:cNvPr>
          <p:cNvPicPr>
            <a:picLocks noChangeAspect="1"/>
          </p:cNvPicPr>
          <p:nvPr/>
        </p:nvPicPr>
        <p:blipFill>
          <a:blip r:embed="rId3"/>
          <a:stretch>
            <a:fillRect/>
          </a:stretch>
        </p:blipFill>
        <p:spPr>
          <a:xfrm>
            <a:off x="6171096" y="1687605"/>
            <a:ext cx="5294243" cy="4311050"/>
          </a:xfrm>
          <a:prstGeom prst="rect">
            <a:avLst/>
          </a:prstGeom>
        </p:spPr>
      </p:pic>
      <p:graphicFrame>
        <p:nvGraphicFramePr>
          <p:cNvPr id="11" name="Content Placeholder 2">
            <a:extLst>
              <a:ext uri="{FF2B5EF4-FFF2-40B4-BE49-F238E27FC236}">
                <a16:creationId xmlns:a16="http://schemas.microsoft.com/office/drawing/2014/main" id="{7330AE57-6400-2C80-7A01-CF89360671BA}"/>
              </a:ext>
            </a:extLst>
          </p:cNvPr>
          <p:cNvGraphicFramePr/>
          <p:nvPr/>
        </p:nvGraphicFramePr>
        <p:xfrm>
          <a:off x="770011" y="1794984"/>
          <a:ext cx="5169108" cy="409871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488277"/>
            <a:ext cx="10458933" cy="1393067"/>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In the LEO orbit the Success appears related to the number of flights; on the other hand, there seems to be no relationship between flight number when in GTO orbit</a:t>
            </a:r>
            <a:endParaRPr lang="en-US" dirty="0"/>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1956E041-95D4-22D3-86F7-213D5C2609EE}"/>
              </a:ext>
            </a:extLst>
          </p:cNvPr>
          <p:cNvPicPr>
            <a:picLocks noChangeAspect="1"/>
          </p:cNvPicPr>
          <p:nvPr/>
        </p:nvPicPr>
        <p:blipFill>
          <a:blip r:embed="rId3"/>
          <a:stretch>
            <a:fillRect/>
          </a:stretch>
        </p:blipFill>
        <p:spPr>
          <a:xfrm>
            <a:off x="538922" y="1531719"/>
            <a:ext cx="10981634" cy="261290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3956878"/>
            <a:ext cx="10514151" cy="1912110"/>
          </a:xfrm>
          <a:prstGeom prst="rect">
            <a:avLst/>
          </a:prstGeom>
        </p:spPr>
        <p:txBody>
          <a:bodyPr lIns="91440" tIns="45720" rIns="91440" bIns="45720" anchor="t">
            <a:normAutofit/>
          </a:bodyPr>
          <a:lstStyle/>
          <a:p>
            <a:r>
              <a:rPr lang="en-US" sz="2200" dirty="0">
                <a:ea typeface="+mn-lt"/>
                <a:cs typeface="+mn-lt"/>
              </a:rPr>
              <a:t>With heavy payloads the successful landing or positive landing rate are more for </a:t>
            </a:r>
            <a:r>
              <a:rPr lang="en-US" sz="2200" dirty="0" err="1">
                <a:ea typeface="+mn-lt"/>
                <a:cs typeface="+mn-lt"/>
              </a:rPr>
              <a:t>Polar,LEO</a:t>
            </a:r>
            <a:r>
              <a:rPr lang="en-US" sz="2200" dirty="0">
                <a:ea typeface="+mn-lt"/>
                <a:cs typeface="+mn-lt"/>
              </a:rPr>
              <a:t> and ISS.</a:t>
            </a:r>
            <a:endParaRPr lang="en-US" dirty="0">
              <a:solidFill>
                <a:srgbClr val="000000"/>
              </a:solidFill>
              <a:latin typeface="Calibri" panose="020F0502020204030204"/>
              <a:cs typeface="Calibri" panose="020F0502020204030204"/>
            </a:endParaRPr>
          </a:p>
          <a:p>
            <a:pPr>
              <a:lnSpc>
                <a:spcPct val="100000"/>
              </a:lnSpc>
              <a:spcBef>
                <a:spcPts val="1400"/>
              </a:spcBef>
            </a:pPr>
            <a:r>
              <a:rPr lang="en-US" sz="2200" dirty="0">
                <a:ea typeface="+mn-lt"/>
                <a:cs typeface="+mn-lt"/>
              </a:rPr>
              <a:t>However for GTO we cannot distinguish this well as both positive landing rate and negative landing(unsuccessful mission) are both there here.</a:t>
            </a:r>
            <a:endParaRPr lang="en-US" dirty="0"/>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87364A3D-7AD5-E7CC-749C-63E225B9F89C}"/>
              </a:ext>
            </a:extLst>
          </p:cNvPr>
          <p:cNvPicPr>
            <a:picLocks noChangeAspect="1"/>
          </p:cNvPicPr>
          <p:nvPr/>
        </p:nvPicPr>
        <p:blipFill>
          <a:blip r:embed="rId3"/>
          <a:stretch>
            <a:fillRect/>
          </a:stretch>
        </p:blipFill>
        <p:spPr>
          <a:xfrm>
            <a:off x="638314" y="1620067"/>
            <a:ext cx="10926416" cy="216012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35F0E358-1E49-4920-80D8-C3D1387088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11">
            <a:extLst>
              <a:ext uri="{FF2B5EF4-FFF2-40B4-BE49-F238E27FC236}">
                <a16:creationId xmlns:a16="http://schemas.microsoft.com/office/drawing/2014/main" id="{E2D2362D-7010-4036-B9CA-03DFC8EB3B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Freeform: Shape 13">
            <a:extLst>
              <a:ext uri="{FF2B5EF4-FFF2-40B4-BE49-F238E27FC236}">
                <a16:creationId xmlns:a16="http://schemas.microsoft.com/office/drawing/2014/main" id="{DC85BF5E-2BD6-4E5B-8EA3-420B45BB0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7389812" y="0"/>
            <a:ext cx="4802188" cy="6858000"/>
          </a:xfrm>
          <a:custGeom>
            <a:avLst/>
            <a:gdLst>
              <a:gd name="connsiteX0" fmla="*/ 0 w 4802188"/>
              <a:gd name="connsiteY0" fmla="*/ 0 h 6858000"/>
              <a:gd name="connsiteX1" fmla="*/ 4802188 w 4802188"/>
              <a:gd name="connsiteY1" fmla="*/ 0 h 6858000"/>
              <a:gd name="connsiteX2" fmla="*/ 4802188 w 4802188"/>
              <a:gd name="connsiteY2" fmla="*/ 6858000 h 6858000"/>
              <a:gd name="connsiteX3" fmla="*/ 0 w 4802188"/>
              <a:gd name="connsiteY3" fmla="*/ 6858000 h 6858000"/>
              <a:gd name="connsiteX4" fmla="*/ 4763 w 4802188"/>
              <a:gd name="connsiteY4" fmla="*/ 6791325 h 6858000"/>
              <a:gd name="connsiteX5" fmla="*/ 12700 w 4802188"/>
              <a:gd name="connsiteY5" fmla="*/ 6735762 h 6858000"/>
              <a:gd name="connsiteX6" fmla="*/ 22225 w 4802188"/>
              <a:gd name="connsiteY6" fmla="*/ 6683375 h 6858000"/>
              <a:gd name="connsiteX7" fmla="*/ 38100 w 4802188"/>
              <a:gd name="connsiteY7" fmla="*/ 6640512 h 6858000"/>
              <a:gd name="connsiteX8" fmla="*/ 53975 w 4802188"/>
              <a:gd name="connsiteY8" fmla="*/ 6597650 h 6858000"/>
              <a:gd name="connsiteX9" fmla="*/ 73025 w 4802188"/>
              <a:gd name="connsiteY9" fmla="*/ 6561137 h 6858000"/>
              <a:gd name="connsiteX10" fmla="*/ 92075 w 4802188"/>
              <a:gd name="connsiteY10" fmla="*/ 6523037 h 6858000"/>
              <a:gd name="connsiteX11" fmla="*/ 109538 w 4802188"/>
              <a:gd name="connsiteY11" fmla="*/ 6488112 h 6858000"/>
              <a:gd name="connsiteX12" fmla="*/ 127000 w 4802188"/>
              <a:gd name="connsiteY12" fmla="*/ 6448425 h 6858000"/>
              <a:gd name="connsiteX13" fmla="*/ 142875 w 4802188"/>
              <a:gd name="connsiteY13" fmla="*/ 6407150 h 6858000"/>
              <a:gd name="connsiteX14" fmla="*/ 157163 w 4802188"/>
              <a:gd name="connsiteY14" fmla="*/ 6361112 h 6858000"/>
              <a:gd name="connsiteX15" fmla="*/ 168275 w 4802188"/>
              <a:gd name="connsiteY15" fmla="*/ 6311900 h 6858000"/>
              <a:gd name="connsiteX16" fmla="*/ 176213 w 4802188"/>
              <a:gd name="connsiteY16" fmla="*/ 6251575 h 6858000"/>
              <a:gd name="connsiteX17" fmla="*/ 179388 w 4802188"/>
              <a:gd name="connsiteY17" fmla="*/ 6183312 h 6858000"/>
              <a:gd name="connsiteX18" fmla="*/ 176213 w 4802188"/>
              <a:gd name="connsiteY18" fmla="*/ 6113462 h 6858000"/>
              <a:gd name="connsiteX19" fmla="*/ 168275 w 4802188"/>
              <a:gd name="connsiteY19" fmla="*/ 6056312 h 6858000"/>
              <a:gd name="connsiteX20" fmla="*/ 157163 w 4802188"/>
              <a:gd name="connsiteY20" fmla="*/ 6003925 h 6858000"/>
              <a:gd name="connsiteX21" fmla="*/ 142875 w 4802188"/>
              <a:gd name="connsiteY21" fmla="*/ 5956300 h 6858000"/>
              <a:gd name="connsiteX22" fmla="*/ 127000 w 4802188"/>
              <a:gd name="connsiteY22" fmla="*/ 5915025 h 6858000"/>
              <a:gd name="connsiteX23" fmla="*/ 107950 w 4802188"/>
              <a:gd name="connsiteY23" fmla="*/ 5876925 h 6858000"/>
              <a:gd name="connsiteX24" fmla="*/ 88900 w 4802188"/>
              <a:gd name="connsiteY24" fmla="*/ 5840412 h 6858000"/>
              <a:gd name="connsiteX25" fmla="*/ 69850 w 4802188"/>
              <a:gd name="connsiteY25" fmla="*/ 5802312 h 6858000"/>
              <a:gd name="connsiteX26" fmla="*/ 52388 w 4802188"/>
              <a:gd name="connsiteY26" fmla="*/ 5762625 h 6858000"/>
              <a:gd name="connsiteX27" fmla="*/ 34925 w 4802188"/>
              <a:gd name="connsiteY27" fmla="*/ 5721350 h 6858000"/>
              <a:gd name="connsiteX28" fmla="*/ 20638 w 4802188"/>
              <a:gd name="connsiteY28" fmla="*/ 5675312 h 6858000"/>
              <a:gd name="connsiteX29" fmla="*/ 11113 w 4802188"/>
              <a:gd name="connsiteY29" fmla="*/ 5622925 h 6858000"/>
              <a:gd name="connsiteX30" fmla="*/ 1588 w 4802188"/>
              <a:gd name="connsiteY30" fmla="*/ 5562600 h 6858000"/>
              <a:gd name="connsiteX31" fmla="*/ 0 w 4802188"/>
              <a:gd name="connsiteY31" fmla="*/ 5494337 h 6858000"/>
              <a:gd name="connsiteX32" fmla="*/ 1588 w 4802188"/>
              <a:gd name="connsiteY32" fmla="*/ 5426075 h 6858000"/>
              <a:gd name="connsiteX33" fmla="*/ 11113 w 4802188"/>
              <a:gd name="connsiteY33" fmla="*/ 5365750 h 6858000"/>
              <a:gd name="connsiteX34" fmla="*/ 20638 w 4802188"/>
              <a:gd name="connsiteY34" fmla="*/ 5313362 h 6858000"/>
              <a:gd name="connsiteX35" fmla="*/ 34925 w 4802188"/>
              <a:gd name="connsiteY35" fmla="*/ 5268912 h 6858000"/>
              <a:gd name="connsiteX36" fmla="*/ 52388 w 4802188"/>
              <a:gd name="connsiteY36" fmla="*/ 5226050 h 6858000"/>
              <a:gd name="connsiteX37" fmla="*/ 69850 w 4802188"/>
              <a:gd name="connsiteY37" fmla="*/ 5186362 h 6858000"/>
              <a:gd name="connsiteX38" fmla="*/ 88900 w 4802188"/>
              <a:gd name="connsiteY38" fmla="*/ 5149850 h 6858000"/>
              <a:gd name="connsiteX39" fmla="*/ 107950 w 4802188"/>
              <a:gd name="connsiteY39" fmla="*/ 5114925 h 6858000"/>
              <a:gd name="connsiteX40" fmla="*/ 127000 w 4802188"/>
              <a:gd name="connsiteY40" fmla="*/ 5075237 h 6858000"/>
              <a:gd name="connsiteX41" fmla="*/ 142875 w 4802188"/>
              <a:gd name="connsiteY41" fmla="*/ 5033962 h 6858000"/>
              <a:gd name="connsiteX42" fmla="*/ 157163 w 4802188"/>
              <a:gd name="connsiteY42" fmla="*/ 4987925 h 6858000"/>
              <a:gd name="connsiteX43" fmla="*/ 168275 w 4802188"/>
              <a:gd name="connsiteY43" fmla="*/ 4935537 h 6858000"/>
              <a:gd name="connsiteX44" fmla="*/ 176213 w 4802188"/>
              <a:gd name="connsiteY44" fmla="*/ 4875212 h 6858000"/>
              <a:gd name="connsiteX45" fmla="*/ 179388 w 4802188"/>
              <a:gd name="connsiteY45" fmla="*/ 4806950 h 6858000"/>
              <a:gd name="connsiteX46" fmla="*/ 176213 w 4802188"/>
              <a:gd name="connsiteY46" fmla="*/ 4738687 h 6858000"/>
              <a:gd name="connsiteX47" fmla="*/ 168275 w 4802188"/>
              <a:gd name="connsiteY47" fmla="*/ 4678362 h 6858000"/>
              <a:gd name="connsiteX48" fmla="*/ 157163 w 4802188"/>
              <a:gd name="connsiteY48" fmla="*/ 4625975 h 6858000"/>
              <a:gd name="connsiteX49" fmla="*/ 142875 w 4802188"/>
              <a:gd name="connsiteY49" fmla="*/ 4579937 h 6858000"/>
              <a:gd name="connsiteX50" fmla="*/ 127000 w 4802188"/>
              <a:gd name="connsiteY50" fmla="*/ 4537075 h 6858000"/>
              <a:gd name="connsiteX51" fmla="*/ 107950 w 4802188"/>
              <a:gd name="connsiteY51" fmla="*/ 4498975 h 6858000"/>
              <a:gd name="connsiteX52" fmla="*/ 69850 w 4802188"/>
              <a:gd name="connsiteY52" fmla="*/ 4424362 h 6858000"/>
              <a:gd name="connsiteX53" fmla="*/ 52388 w 4802188"/>
              <a:gd name="connsiteY53" fmla="*/ 4386262 h 6858000"/>
              <a:gd name="connsiteX54" fmla="*/ 34925 w 4802188"/>
              <a:gd name="connsiteY54" fmla="*/ 4343400 h 6858000"/>
              <a:gd name="connsiteX55" fmla="*/ 20638 w 4802188"/>
              <a:gd name="connsiteY55" fmla="*/ 4297362 h 6858000"/>
              <a:gd name="connsiteX56" fmla="*/ 11113 w 4802188"/>
              <a:gd name="connsiteY56" fmla="*/ 4244975 h 6858000"/>
              <a:gd name="connsiteX57" fmla="*/ 1588 w 4802188"/>
              <a:gd name="connsiteY57" fmla="*/ 4186237 h 6858000"/>
              <a:gd name="connsiteX58" fmla="*/ 0 w 4802188"/>
              <a:gd name="connsiteY58" fmla="*/ 4116387 h 6858000"/>
              <a:gd name="connsiteX59" fmla="*/ 1588 w 4802188"/>
              <a:gd name="connsiteY59" fmla="*/ 4048125 h 6858000"/>
              <a:gd name="connsiteX60" fmla="*/ 11113 w 4802188"/>
              <a:gd name="connsiteY60" fmla="*/ 3987800 h 6858000"/>
              <a:gd name="connsiteX61" fmla="*/ 20638 w 4802188"/>
              <a:gd name="connsiteY61" fmla="*/ 3935412 h 6858000"/>
              <a:gd name="connsiteX62" fmla="*/ 34925 w 4802188"/>
              <a:gd name="connsiteY62" fmla="*/ 3890962 h 6858000"/>
              <a:gd name="connsiteX63" fmla="*/ 52388 w 4802188"/>
              <a:gd name="connsiteY63" fmla="*/ 3848100 h 6858000"/>
              <a:gd name="connsiteX64" fmla="*/ 69850 w 4802188"/>
              <a:gd name="connsiteY64" fmla="*/ 3811587 h 6858000"/>
              <a:gd name="connsiteX65" fmla="*/ 107950 w 4802188"/>
              <a:gd name="connsiteY65" fmla="*/ 3736975 h 6858000"/>
              <a:gd name="connsiteX66" fmla="*/ 127000 w 4802188"/>
              <a:gd name="connsiteY66" fmla="*/ 3697287 h 6858000"/>
              <a:gd name="connsiteX67" fmla="*/ 142875 w 4802188"/>
              <a:gd name="connsiteY67" fmla="*/ 3656012 h 6858000"/>
              <a:gd name="connsiteX68" fmla="*/ 157163 w 4802188"/>
              <a:gd name="connsiteY68" fmla="*/ 3609975 h 6858000"/>
              <a:gd name="connsiteX69" fmla="*/ 168275 w 4802188"/>
              <a:gd name="connsiteY69" fmla="*/ 3557587 h 6858000"/>
              <a:gd name="connsiteX70" fmla="*/ 176213 w 4802188"/>
              <a:gd name="connsiteY70" fmla="*/ 3497262 h 6858000"/>
              <a:gd name="connsiteX71" fmla="*/ 179388 w 4802188"/>
              <a:gd name="connsiteY71" fmla="*/ 3427412 h 6858000"/>
              <a:gd name="connsiteX72" fmla="*/ 176213 w 4802188"/>
              <a:gd name="connsiteY72" fmla="*/ 3360737 h 6858000"/>
              <a:gd name="connsiteX73" fmla="*/ 168275 w 4802188"/>
              <a:gd name="connsiteY73" fmla="*/ 3300412 h 6858000"/>
              <a:gd name="connsiteX74" fmla="*/ 157163 w 4802188"/>
              <a:gd name="connsiteY74" fmla="*/ 3248025 h 6858000"/>
              <a:gd name="connsiteX75" fmla="*/ 142875 w 4802188"/>
              <a:gd name="connsiteY75" fmla="*/ 3201987 h 6858000"/>
              <a:gd name="connsiteX76" fmla="*/ 127000 w 4802188"/>
              <a:gd name="connsiteY76" fmla="*/ 3160712 h 6858000"/>
              <a:gd name="connsiteX77" fmla="*/ 107950 w 4802188"/>
              <a:gd name="connsiteY77" fmla="*/ 3121025 h 6858000"/>
              <a:gd name="connsiteX78" fmla="*/ 88900 w 4802188"/>
              <a:gd name="connsiteY78" fmla="*/ 3084512 h 6858000"/>
              <a:gd name="connsiteX79" fmla="*/ 69850 w 4802188"/>
              <a:gd name="connsiteY79" fmla="*/ 3046412 h 6858000"/>
              <a:gd name="connsiteX80" fmla="*/ 52388 w 4802188"/>
              <a:gd name="connsiteY80" fmla="*/ 3009900 h 6858000"/>
              <a:gd name="connsiteX81" fmla="*/ 34925 w 4802188"/>
              <a:gd name="connsiteY81" fmla="*/ 2967037 h 6858000"/>
              <a:gd name="connsiteX82" fmla="*/ 20638 w 4802188"/>
              <a:gd name="connsiteY82" fmla="*/ 2922587 h 6858000"/>
              <a:gd name="connsiteX83" fmla="*/ 11113 w 4802188"/>
              <a:gd name="connsiteY83" fmla="*/ 2868612 h 6858000"/>
              <a:gd name="connsiteX84" fmla="*/ 1588 w 4802188"/>
              <a:gd name="connsiteY84" fmla="*/ 2809875 h 6858000"/>
              <a:gd name="connsiteX85" fmla="*/ 0 w 4802188"/>
              <a:gd name="connsiteY85" fmla="*/ 2741612 h 6858000"/>
              <a:gd name="connsiteX86" fmla="*/ 1588 w 4802188"/>
              <a:gd name="connsiteY86" fmla="*/ 2671762 h 6858000"/>
              <a:gd name="connsiteX87" fmla="*/ 11113 w 4802188"/>
              <a:gd name="connsiteY87" fmla="*/ 2613025 h 6858000"/>
              <a:gd name="connsiteX88" fmla="*/ 20638 w 4802188"/>
              <a:gd name="connsiteY88" fmla="*/ 2560637 h 6858000"/>
              <a:gd name="connsiteX89" fmla="*/ 34925 w 4802188"/>
              <a:gd name="connsiteY89" fmla="*/ 2513012 h 6858000"/>
              <a:gd name="connsiteX90" fmla="*/ 52388 w 4802188"/>
              <a:gd name="connsiteY90" fmla="*/ 2471737 h 6858000"/>
              <a:gd name="connsiteX91" fmla="*/ 69850 w 4802188"/>
              <a:gd name="connsiteY91" fmla="*/ 2433637 h 6858000"/>
              <a:gd name="connsiteX92" fmla="*/ 88900 w 4802188"/>
              <a:gd name="connsiteY92" fmla="*/ 2395537 h 6858000"/>
              <a:gd name="connsiteX93" fmla="*/ 107950 w 4802188"/>
              <a:gd name="connsiteY93" fmla="*/ 2359025 h 6858000"/>
              <a:gd name="connsiteX94" fmla="*/ 127000 w 4802188"/>
              <a:gd name="connsiteY94" fmla="*/ 2319337 h 6858000"/>
              <a:gd name="connsiteX95" fmla="*/ 142875 w 4802188"/>
              <a:gd name="connsiteY95" fmla="*/ 2278062 h 6858000"/>
              <a:gd name="connsiteX96" fmla="*/ 157163 w 4802188"/>
              <a:gd name="connsiteY96" fmla="*/ 2232025 h 6858000"/>
              <a:gd name="connsiteX97" fmla="*/ 168275 w 4802188"/>
              <a:gd name="connsiteY97" fmla="*/ 2179637 h 6858000"/>
              <a:gd name="connsiteX98" fmla="*/ 176213 w 4802188"/>
              <a:gd name="connsiteY98" fmla="*/ 2119312 h 6858000"/>
              <a:gd name="connsiteX99" fmla="*/ 179388 w 4802188"/>
              <a:gd name="connsiteY99" fmla="*/ 2051050 h 6858000"/>
              <a:gd name="connsiteX100" fmla="*/ 176213 w 4802188"/>
              <a:gd name="connsiteY100" fmla="*/ 1982787 h 6858000"/>
              <a:gd name="connsiteX101" fmla="*/ 168275 w 4802188"/>
              <a:gd name="connsiteY101" fmla="*/ 1922462 h 6858000"/>
              <a:gd name="connsiteX102" fmla="*/ 157163 w 4802188"/>
              <a:gd name="connsiteY102" fmla="*/ 1870075 h 6858000"/>
              <a:gd name="connsiteX103" fmla="*/ 142875 w 4802188"/>
              <a:gd name="connsiteY103" fmla="*/ 1824037 h 6858000"/>
              <a:gd name="connsiteX104" fmla="*/ 127000 w 4802188"/>
              <a:gd name="connsiteY104" fmla="*/ 1782762 h 6858000"/>
              <a:gd name="connsiteX105" fmla="*/ 107950 w 4802188"/>
              <a:gd name="connsiteY105" fmla="*/ 1743075 h 6858000"/>
              <a:gd name="connsiteX106" fmla="*/ 88900 w 4802188"/>
              <a:gd name="connsiteY106" fmla="*/ 1708150 h 6858000"/>
              <a:gd name="connsiteX107" fmla="*/ 69850 w 4802188"/>
              <a:gd name="connsiteY107" fmla="*/ 1671637 h 6858000"/>
              <a:gd name="connsiteX108" fmla="*/ 52388 w 4802188"/>
              <a:gd name="connsiteY108" fmla="*/ 1631950 h 6858000"/>
              <a:gd name="connsiteX109" fmla="*/ 34925 w 4802188"/>
              <a:gd name="connsiteY109" fmla="*/ 1589087 h 6858000"/>
              <a:gd name="connsiteX110" fmla="*/ 20638 w 4802188"/>
              <a:gd name="connsiteY110" fmla="*/ 1544637 h 6858000"/>
              <a:gd name="connsiteX111" fmla="*/ 11113 w 4802188"/>
              <a:gd name="connsiteY111" fmla="*/ 1492250 h 6858000"/>
              <a:gd name="connsiteX112" fmla="*/ 1588 w 4802188"/>
              <a:gd name="connsiteY112" fmla="*/ 1431925 h 6858000"/>
              <a:gd name="connsiteX113" fmla="*/ 0 w 4802188"/>
              <a:gd name="connsiteY113" fmla="*/ 1363662 h 6858000"/>
              <a:gd name="connsiteX114" fmla="*/ 1588 w 4802188"/>
              <a:gd name="connsiteY114" fmla="*/ 1295400 h 6858000"/>
              <a:gd name="connsiteX115" fmla="*/ 11113 w 4802188"/>
              <a:gd name="connsiteY115" fmla="*/ 1235075 h 6858000"/>
              <a:gd name="connsiteX116" fmla="*/ 20638 w 4802188"/>
              <a:gd name="connsiteY116" fmla="*/ 1182687 h 6858000"/>
              <a:gd name="connsiteX117" fmla="*/ 34925 w 4802188"/>
              <a:gd name="connsiteY117" fmla="*/ 1136650 h 6858000"/>
              <a:gd name="connsiteX118" fmla="*/ 52388 w 4802188"/>
              <a:gd name="connsiteY118" fmla="*/ 1095375 h 6858000"/>
              <a:gd name="connsiteX119" fmla="*/ 69850 w 4802188"/>
              <a:gd name="connsiteY119" fmla="*/ 1055687 h 6858000"/>
              <a:gd name="connsiteX120" fmla="*/ 88900 w 4802188"/>
              <a:gd name="connsiteY120" fmla="*/ 1017587 h 6858000"/>
              <a:gd name="connsiteX121" fmla="*/ 107950 w 4802188"/>
              <a:gd name="connsiteY121" fmla="*/ 981075 h 6858000"/>
              <a:gd name="connsiteX122" fmla="*/ 127000 w 4802188"/>
              <a:gd name="connsiteY122" fmla="*/ 942975 h 6858000"/>
              <a:gd name="connsiteX123" fmla="*/ 142875 w 4802188"/>
              <a:gd name="connsiteY123" fmla="*/ 901700 h 6858000"/>
              <a:gd name="connsiteX124" fmla="*/ 157163 w 4802188"/>
              <a:gd name="connsiteY124" fmla="*/ 854075 h 6858000"/>
              <a:gd name="connsiteX125" fmla="*/ 168275 w 4802188"/>
              <a:gd name="connsiteY125" fmla="*/ 801687 h 6858000"/>
              <a:gd name="connsiteX126" fmla="*/ 176213 w 4802188"/>
              <a:gd name="connsiteY126" fmla="*/ 744537 h 6858000"/>
              <a:gd name="connsiteX127" fmla="*/ 179388 w 4802188"/>
              <a:gd name="connsiteY127" fmla="*/ 673100 h 6858000"/>
              <a:gd name="connsiteX128" fmla="*/ 176213 w 4802188"/>
              <a:gd name="connsiteY128" fmla="*/ 606425 h 6858000"/>
              <a:gd name="connsiteX129" fmla="*/ 168275 w 4802188"/>
              <a:gd name="connsiteY129" fmla="*/ 546100 h 6858000"/>
              <a:gd name="connsiteX130" fmla="*/ 157163 w 4802188"/>
              <a:gd name="connsiteY130" fmla="*/ 496887 h 6858000"/>
              <a:gd name="connsiteX131" fmla="*/ 142875 w 4802188"/>
              <a:gd name="connsiteY131" fmla="*/ 450850 h 6858000"/>
              <a:gd name="connsiteX132" fmla="*/ 127000 w 4802188"/>
              <a:gd name="connsiteY132" fmla="*/ 409575 h 6858000"/>
              <a:gd name="connsiteX133" fmla="*/ 109538 w 4802188"/>
              <a:gd name="connsiteY133" fmla="*/ 369887 h 6858000"/>
              <a:gd name="connsiteX134" fmla="*/ 92075 w 4802188"/>
              <a:gd name="connsiteY134" fmla="*/ 334962 h 6858000"/>
              <a:gd name="connsiteX135" fmla="*/ 73025 w 4802188"/>
              <a:gd name="connsiteY135" fmla="*/ 296862 h 6858000"/>
              <a:gd name="connsiteX136" fmla="*/ 53975 w 4802188"/>
              <a:gd name="connsiteY136" fmla="*/ 260350 h 6858000"/>
              <a:gd name="connsiteX137" fmla="*/ 38100 w 4802188"/>
              <a:gd name="connsiteY137" fmla="*/ 217487 h 6858000"/>
              <a:gd name="connsiteX138" fmla="*/ 22225 w 4802188"/>
              <a:gd name="connsiteY138" fmla="*/ 174625 h 6858000"/>
              <a:gd name="connsiteX139" fmla="*/ 12700 w 4802188"/>
              <a:gd name="connsiteY139" fmla="*/ 122237 h 6858000"/>
              <a:gd name="connsiteX140" fmla="*/ 4763 w 4802188"/>
              <a:gd name="connsiteY140" fmla="*/ 666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802188" h="6858000">
                <a:moveTo>
                  <a:pt x="0" y="0"/>
                </a:moveTo>
                <a:lnTo>
                  <a:pt x="4802188" y="0"/>
                </a:lnTo>
                <a:lnTo>
                  <a:pt x="4802188" y="6858000"/>
                </a:lnTo>
                <a:lnTo>
                  <a:pt x="0" y="6858000"/>
                </a:lnTo>
                <a:lnTo>
                  <a:pt x="4763" y="6791325"/>
                </a:lnTo>
                <a:lnTo>
                  <a:pt x="12700" y="6735762"/>
                </a:lnTo>
                <a:lnTo>
                  <a:pt x="22225" y="6683375"/>
                </a:lnTo>
                <a:lnTo>
                  <a:pt x="38100" y="6640512"/>
                </a:lnTo>
                <a:lnTo>
                  <a:pt x="53975" y="6597650"/>
                </a:lnTo>
                <a:lnTo>
                  <a:pt x="73025" y="6561137"/>
                </a:lnTo>
                <a:lnTo>
                  <a:pt x="92075" y="6523037"/>
                </a:lnTo>
                <a:lnTo>
                  <a:pt x="109538" y="6488112"/>
                </a:lnTo>
                <a:lnTo>
                  <a:pt x="127000" y="6448425"/>
                </a:lnTo>
                <a:lnTo>
                  <a:pt x="142875" y="6407150"/>
                </a:lnTo>
                <a:lnTo>
                  <a:pt x="157163" y="6361112"/>
                </a:lnTo>
                <a:lnTo>
                  <a:pt x="168275" y="6311900"/>
                </a:lnTo>
                <a:lnTo>
                  <a:pt x="176213" y="6251575"/>
                </a:lnTo>
                <a:lnTo>
                  <a:pt x="179388" y="6183312"/>
                </a:lnTo>
                <a:lnTo>
                  <a:pt x="176213" y="6113462"/>
                </a:lnTo>
                <a:lnTo>
                  <a:pt x="168275" y="6056312"/>
                </a:lnTo>
                <a:lnTo>
                  <a:pt x="157163" y="6003925"/>
                </a:lnTo>
                <a:lnTo>
                  <a:pt x="142875" y="5956300"/>
                </a:lnTo>
                <a:lnTo>
                  <a:pt x="127000" y="5915025"/>
                </a:lnTo>
                <a:lnTo>
                  <a:pt x="107950" y="5876925"/>
                </a:lnTo>
                <a:lnTo>
                  <a:pt x="88900" y="5840412"/>
                </a:lnTo>
                <a:lnTo>
                  <a:pt x="69850" y="5802312"/>
                </a:lnTo>
                <a:lnTo>
                  <a:pt x="52388" y="5762625"/>
                </a:lnTo>
                <a:lnTo>
                  <a:pt x="34925" y="5721350"/>
                </a:lnTo>
                <a:lnTo>
                  <a:pt x="20638" y="5675312"/>
                </a:lnTo>
                <a:lnTo>
                  <a:pt x="11113" y="5622925"/>
                </a:lnTo>
                <a:lnTo>
                  <a:pt x="1588" y="5562600"/>
                </a:lnTo>
                <a:lnTo>
                  <a:pt x="0" y="5494337"/>
                </a:lnTo>
                <a:lnTo>
                  <a:pt x="1588" y="5426075"/>
                </a:lnTo>
                <a:lnTo>
                  <a:pt x="11113" y="5365750"/>
                </a:lnTo>
                <a:lnTo>
                  <a:pt x="20638" y="5313362"/>
                </a:lnTo>
                <a:lnTo>
                  <a:pt x="34925" y="5268912"/>
                </a:lnTo>
                <a:lnTo>
                  <a:pt x="52388" y="5226050"/>
                </a:lnTo>
                <a:lnTo>
                  <a:pt x="69850" y="5186362"/>
                </a:lnTo>
                <a:lnTo>
                  <a:pt x="88900" y="5149850"/>
                </a:lnTo>
                <a:lnTo>
                  <a:pt x="107950" y="5114925"/>
                </a:lnTo>
                <a:lnTo>
                  <a:pt x="127000" y="5075237"/>
                </a:lnTo>
                <a:lnTo>
                  <a:pt x="142875" y="5033962"/>
                </a:lnTo>
                <a:lnTo>
                  <a:pt x="157163" y="4987925"/>
                </a:lnTo>
                <a:lnTo>
                  <a:pt x="168275" y="4935537"/>
                </a:lnTo>
                <a:lnTo>
                  <a:pt x="176213" y="4875212"/>
                </a:lnTo>
                <a:lnTo>
                  <a:pt x="179388" y="4806950"/>
                </a:lnTo>
                <a:lnTo>
                  <a:pt x="176213" y="4738687"/>
                </a:lnTo>
                <a:lnTo>
                  <a:pt x="168275" y="4678362"/>
                </a:lnTo>
                <a:lnTo>
                  <a:pt x="157163" y="4625975"/>
                </a:lnTo>
                <a:lnTo>
                  <a:pt x="142875" y="4579937"/>
                </a:lnTo>
                <a:lnTo>
                  <a:pt x="127000" y="4537075"/>
                </a:lnTo>
                <a:lnTo>
                  <a:pt x="107950" y="4498975"/>
                </a:lnTo>
                <a:lnTo>
                  <a:pt x="69850" y="4424362"/>
                </a:lnTo>
                <a:lnTo>
                  <a:pt x="52388" y="4386262"/>
                </a:lnTo>
                <a:lnTo>
                  <a:pt x="34925" y="4343400"/>
                </a:lnTo>
                <a:lnTo>
                  <a:pt x="20638" y="4297362"/>
                </a:lnTo>
                <a:lnTo>
                  <a:pt x="11113" y="4244975"/>
                </a:lnTo>
                <a:lnTo>
                  <a:pt x="1588" y="4186237"/>
                </a:lnTo>
                <a:lnTo>
                  <a:pt x="0" y="4116387"/>
                </a:lnTo>
                <a:lnTo>
                  <a:pt x="1588" y="4048125"/>
                </a:lnTo>
                <a:lnTo>
                  <a:pt x="11113" y="3987800"/>
                </a:lnTo>
                <a:lnTo>
                  <a:pt x="20638" y="3935412"/>
                </a:lnTo>
                <a:lnTo>
                  <a:pt x="34925" y="3890962"/>
                </a:lnTo>
                <a:lnTo>
                  <a:pt x="52388" y="3848100"/>
                </a:lnTo>
                <a:lnTo>
                  <a:pt x="69850" y="3811587"/>
                </a:lnTo>
                <a:lnTo>
                  <a:pt x="107950" y="3736975"/>
                </a:lnTo>
                <a:lnTo>
                  <a:pt x="127000" y="3697287"/>
                </a:lnTo>
                <a:lnTo>
                  <a:pt x="142875" y="3656012"/>
                </a:lnTo>
                <a:lnTo>
                  <a:pt x="157163" y="3609975"/>
                </a:lnTo>
                <a:lnTo>
                  <a:pt x="168275" y="3557587"/>
                </a:lnTo>
                <a:lnTo>
                  <a:pt x="176213" y="3497262"/>
                </a:lnTo>
                <a:lnTo>
                  <a:pt x="179388" y="3427412"/>
                </a:lnTo>
                <a:lnTo>
                  <a:pt x="176213" y="3360737"/>
                </a:lnTo>
                <a:lnTo>
                  <a:pt x="168275" y="3300412"/>
                </a:lnTo>
                <a:lnTo>
                  <a:pt x="157163" y="3248025"/>
                </a:lnTo>
                <a:lnTo>
                  <a:pt x="142875" y="3201987"/>
                </a:lnTo>
                <a:lnTo>
                  <a:pt x="127000" y="3160712"/>
                </a:lnTo>
                <a:lnTo>
                  <a:pt x="107950" y="3121025"/>
                </a:lnTo>
                <a:lnTo>
                  <a:pt x="88900" y="3084512"/>
                </a:lnTo>
                <a:lnTo>
                  <a:pt x="69850" y="3046412"/>
                </a:lnTo>
                <a:lnTo>
                  <a:pt x="52388" y="3009900"/>
                </a:lnTo>
                <a:lnTo>
                  <a:pt x="34925" y="2967037"/>
                </a:lnTo>
                <a:lnTo>
                  <a:pt x="20638" y="2922587"/>
                </a:lnTo>
                <a:lnTo>
                  <a:pt x="11113" y="2868612"/>
                </a:lnTo>
                <a:lnTo>
                  <a:pt x="1588" y="2809875"/>
                </a:lnTo>
                <a:lnTo>
                  <a:pt x="0" y="2741612"/>
                </a:lnTo>
                <a:lnTo>
                  <a:pt x="1588" y="2671762"/>
                </a:lnTo>
                <a:lnTo>
                  <a:pt x="11113" y="2613025"/>
                </a:lnTo>
                <a:lnTo>
                  <a:pt x="20638" y="2560637"/>
                </a:lnTo>
                <a:lnTo>
                  <a:pt x="34925" y="2513012"/>
                </a:lnTo>
                <a:lnTo>
                  <a:pt x="52388" y="2471737"/>
                </a:lnTo>
                <a:lnTo>
                  <a:pt x="69850" y="2433637"/>
                </a:lnTo>
                <a:lnTo>
                  <a:pt x="88900" y="2395537"/>
                </a:lnTo>
                <a:lnTo>
                  <a:pt x="107950" y="2359025"/>
                </a:lnTo>
                <a:lnTo>
                  <a:pt x="127000" y="2319337"/>
                </a:lnTo>
                <a:lnTo>
                  <a:pt x="142875" y="2278062"/>
                </a:lnTo>
                <a:lnTo>
                  <a:pt x="157163" y="2232025"/>
                </a:lnTo>
                <a:lnTo>
                  <a:pt x="168275" y="2179637"/>
                </a:lnTo>
                <a:lnTo>
                  <a:pt x="176213" y="2119312"/>
                </a:lnTo>
                <a:lnTo>
                  <a:pt x="179388" y="2051050"/>
                </a:lnTo>
                <a:lnTo>
                  <a:pt x="176213" y="1982787"/>
                </a:lnTo>
                <a:lnTo>
                  <a:pt x="168275" y="1922462"/>
                </a:lnTo>
                <a:lnTo>
                  <a:pt x="157163" y="1870075"/>
                </a:lnTo>
                <a:lnTo>
                  <a:pt x="142875" y="1824037"/>
                </a:lnTo>
                <a:lnTo>
                  <a:pt x="127000" y="1782762"/>
                </a:lnTo>
                <a:lnTo>
                  <a:pt x="107950" y="1743075"/>
                </a:lnTo>
                <a:lnTo>
                  <a:pt x="88900" y="1708150"/>
                </a:lnTo>
                <a:lnTo>
                  <a:pt x="69850" y="1671637"/>
                </a:lnTo>
                <a:lnTo>
                  <a:pt x="52388" y="1631950"/>
                </a:lnTo>
                <a:lnTo>
                  <a:pt x="34925" y="1589087"/>
                </a:lnTo>
                <a:lnTo>
                  <a:pt x="20638" y="1544637"/>
                </a:lnTo>
                <a:lnTo>
                  <a:pt x="11113" y="1492250"/>
                </a:lnTo>
                <a:lnTo>
                  <a:pt x="1588" y="1431925"/>
                </a:lnTo>
                <a:lnTo>
                  <a:pt x="0" y="1363662"/>
                </a:lnTo>
                <a:lnTo>
                  <a:pt x="1588" y="1295400"/>
                </a:lnTo>
                <a:lnTo>
                  <a:pt x="11113" y="1235075"/>
                </a:lnTo>
                <a:lnTo>
                  <a:pt x="20638" y="1182687"/>
                </a:lnTo>
                <a:lnTo>
                  <a:pt x="34925" y="1136650"/>
                </a:lnTo>
                <a:lnTo>
                  <a:pt x="52388" y="1095375"/>
                </a:lnTo>
                <a:lnTo>
                  <a:pt x="69850" y="1055687"/>
                </a:lnTo>
                <a:lnTo>
                  <a:pt x="88900" y="1017587"/>
                </a:lnTo>
                <a:lnTo>
                  <a:pt x="107950" y="981075"/>
                </a:lnTo>
                <a:lnTo>
                  <a:pt x="127000" y="942975"/>
                </a:lnTo>
                <a:lnTo>
                  <a:pt x="142875" y="901700"/>
                </a:lnTo>
                <a:lnTo>
                  <a:pt x="157163" y="854075"/>
                </a:lnTo>
                <a:lnTo>
                  <a:pt x="168275" y="801687"/>
                </a:lnTo>
                <a:lnTo>
                  <a:pt x="176213" y="744537"/>
                </a:lnTo>
                <a:lnTo>
                  <a:pt x="179388" y="673100"/>
                </a:lnTo>
                <a:lnTo>
                  <a:pt x="176213" y="606425"/>
                </a:lnTo>
                <a:lnTo>
                  <a:pt x="168275" y="546100"/>
                </a:lnTo>
                <a:lnTo>
                  <a:pt x="157163" y="496887"/>
                </a:lnTo>
                <a:lnTo>
                  <a:pt x="142875" y="450850"/>
                </a:lnTo>
                <a:lnTo>
                  <a:pt x="127000" y="409575"/>
                </a:lnTo>
                <a:lnTo>
                  <a:pt x="109538" y="369887"/>
                </a:lnTo>
                <a:lnTo>
                  <a:pt x="92075" y="334962"/>
                </a:lnTo>
                <a:lnTo>
                  <a:pt x="73025" y="296862"/>
                </a:lnTo>
                <a:lnTo>
                  <a:pt x="53975" y="260350"/>
                </a:lnTo>
                <a:lnTo>
                  <a:pt x="38100" y="217487"/>
                </a:lnTo>
                <a:lnTo>
                  <a:pt x="22225" y="174625"/>
                </a:lnTo>
                <a:lnTo>
                  <a:pt x="12700" y="122237"/>
                </a:lnTo>
                <a:lnTo>
                  <a:pt x="4763" y="66675"/>
                </a:lnTo>
                <a:close/>
              </a:path>
            </a:pathLst>
          </a:custGeom>
          <a:solidFill>
            <a:schemeClr val="accent1">
              <a:lumMod val="50000"/>
              <a:alpha val="25000"/>
            </a:schemeClr>
          </a:solidFill>
          <a:ln w="0">
            <a:noFill/>
            <a:prstDash val="solid"/>
            <a:round/>
            <a:headEnd/>
            <a:tailEnd/>
          </a:ln>
        </p:spPr>
        <p:txBody>
          <a:bodyPr wrap="square" rtlCol="0" anchor="ctr">
            <a:noAutofit/>
          </a:bodyPr>
          <a:lstStyle/>
          <a:p>
            <a:pPr algn="ctr" defTabSz="457200"/>
            <a:endParaRPr lang="en-US" dirty="0">
              <a:solidFill>
                <a:schemeClr val="tx1"/>
              </a:solidFill>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8016641" y="662400"/>
            <a:ext cx="3410309" cy="149213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100" kern="1200">
                <a:solidFill>
                  <a:schemeClr val="tx1"/>
                </a:solidFill>
                <a:latin typeface="+mj-lt"/>
                <a:ea typeface="+mj-ea"/>
                <a:cs typeface="+mj-cs"/>
              </a:rPr>
              <a:t>Launch Success Yearly Trend</a:t>
            </a:r>
          </a:p>
        </p:txBody>
      </p:sp>
      <p:sp>
        <p:nvSpPr>
          <p:cNvPr id="25" name="Freeform: Shape 15">
            <a:extLst>
              <a:ext uri="{FF2B5EF4-FFF2-40B4-BE49-F238E27FC236}">
                <a16:creationId xmlns:a16="http://schemas.microsoft.com/office/drawing/2014/main" id="{740D8E28-91B5-42B0-9D6C-B777D8AD90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713579" cy="6858000"/>
          </a:xfrm>
          <a:custGeom>
            <a:avLst/>
            <a:gdLst>
              <a:gd name="connsiteX0" fmla="*/ 0 w 7713579"/>
              <a:gd name="connsiteY0" fmla="*/ 0 h 6858000"/>
              <a:gd name="connsiteX1" fmla="*/ 7534191 w 7713579"/>
              <a:gd name="connsiteY1" fmla="*/ 0 h 6858000"/>
              <a:gd name="connsiteX2" fmla="*/ 7538954 w 7713579"/>
              <a:gd name="connsiteY2" fmla="*/ 66675 h 6858000"/>
              <a:gd name="connsiteX3" fmla="*/ 7546891 w 7713579"/>
              <a:gd name="connsiteY3" fmla="*/ 122237 h 6858000"/>
              <a:gd name="connsiteX4" fmla="*/ 7556416 w 7713579"/>
              <a:gd name="connsiteY4" fmla="*/ 174625 h 6858000"/>
              <a:gd name="connsiteX5" fmla="*/ 7572291 w 7713579"/>
              <a:gd name="connsiteY5" fmla="*/ 217487 h 6858000"/>
              <a:gd name="connsiteX6" fmla="*/ 7588166 w 7713579"/>
              <a:gd name="connsiteY6" fmla="*/ 260350 h 6858000"/>
              <a:gd name="connsiteX7" fmla="*/ 7607216 w 7713579"/>
              <a:gd name="connsiteY7" fmla="*/ 296862 h 6858000"/>
              <a:gd name="connsiteX8" fmla="*/ 7626266 w 7713579"/>
              <a:gd name="connsiteY8" fmla="*/ 334962 h 6858000"/>
              <a:gd name="connsiteX9" fmla="*/ 7643729 w 7713579"/>
              <a:gd name="connsiteY9" fmla="*/ 369887 h 6858000"/>
              <a:gd name="connsiteX10" fmla="*/ 7661191 w 7713579"/>
              <a:gd name="connsiteY10" fmla="*/ 409575 h 6858000"/>
              <a:gd name="connsiteX11" fmla="*/ 7677066 w 7713579"/>
              <a:gd name="connsiteY11" fmla="*/ 450850 h 6858000"/>
              <a:gd name="connsiteX12" fmla="*/ 7691354 w 7713579"/>
              <a:gd name="connsiteY12" fmla="*/ 496887 h 6858000"/>
              <a:gd name="connsiteX13" fmla="*/ 7702466 w 7713579"/>
              <a:gd name="connsiteY13" fmla="*/ 546100 h 6858000"/>
              <a:gd name="connsiteX14" fmla="*/ 7710404 w 7713579"/>
              <a:gd name="connsiteY14" fmla="*/ 606425 h 6858000"/>
              <a:gd name="connsiteX15" fmla="*/ 7713579 w 7713579"/>
              <a:gd name="connsiteY15" fmla="*/ 673100 h 6858000"/>
              <a:gd name="connsiteX16" fmla="*/ 7710404 w 7713579"/>
              <a:gd name="connsiteY16" fmla="*/ 744537 h 6858000"/>
              <a:gd name="connsiteX17" fmla="*/ 7702466 w 7713579"/>
              <a:gd name="connsiteY17" fmla="*/ 801687 h 6858000"/>
              <a:gd name="connsiteX18" fmla="*/ 7691354 w 7713579"/>
              <a:gd name="connsiteY18" fmla="*/ 854075 h 6858000"/>
              <a:gd name="connsiteX19" fmla="*/ 7677066 w 7713579"/>
              <a:gd name="connsiteY19" fmla="*/ 901700 h 6858000"/>
              <a:gd name="connsiteX20" fmla="*/ 7661191 w 7713579"/>
              <a:gd name="connsiteY20" fmla="*/ 942975 h 6858000"/>
              <a:gd name="connsiteX21" fmla="*/ 7642141 w 7713579"/>
              <a:gd name="connsiteY21" fmla="*/ 981075 h 6858000"/>
              <a:gd name="connsiteX22" fmla="*/ 7623091 w 7713579"/>
              <a:gd name="connsiteY22" fmla="*/ 1017587 h 6858000"/>
              <a:gd name="connsiteX23" fmla="*/ 7604041 w 7713579"/>
              <a:gd name="connsiteY23" fmla="*/ 1055687 h 6858000"/>
              <a:gd name="connsiteX24" fmla="*/ 7586579 w 7713579"/>
              <a:gd name="connsiteY24" fmla="*/ 1095375 h 6858000"/>
              <a:gd name="connsiteX25" fmla="*/ 7569116 w 7713579"/>
              <a:gd name="connsiteY25" fmla="*/ 1136650 h 6858000"/>
              <a:gd name="connsiteX26" fmla="*/ 7554829 w 7713579"/>
              <a:gd name="connsiteY26" fmla="*/ 1182687 h 6858000"/>
              <a:gd name="connsiteX27" fmla="*/ 7545304 w 7713579"/>
              <a:gd name="connsiteY27" fmla="*/ 1235075 h 6858000"/>
              <a:gd name="connsiteX28" fmla="*/ 7535779 w 7713579"/>
              <a:gd name="connsiteY28" fmla="*/ 1295400 h 6858000"/>
              <a:gd name="connsiteX29" fmla="*/ 7534191 w 7713579"/>
              <a:gd name="connsiteY29" fmla="*/ 1363662 h 6858000"/>
              <a:gd name="connsiteX30" fmla="*/ 7535779 w 7713579"/>
              <a:gd name="connsiteY30" fmla="*/ 1431925 h 6858000"/>
              <a:gd name="connsiteX31" fmla="*/ 7545304 w 7713579"/>
              <a:gd name="connsiteY31" fmla="*/ 1492250 h 6858000"/>
              <a:gd name="connsiteX32" fmla="*/ 7554829 w 7713579"/>
              <a:gd name="connsiteY32" fmla="*/ 1544637 h 6858000"/>
              <a:gd name="connsiteX33" fmla="*/ 7569116 w 7713579"/>
              <a:gd name="connsiteY33" fmla="*/ 1589087 h 6858000"/>
              <a:gd name="connsiteX34" fmla="*/ 7586579 w 7713579"/>
              <a:gd name="connsiteY34" fmla="*/ 1631950 h 6858000"/>
              <a:gd name="connsiteX35" fmla="*/ 7604041 w 7713579"/>
              <a:gd name="connsiteY35" fmla="*/ 1671637 h 6858000"/>
              <a:gd name="connsiteX36" fmla="*/ 7623091 w 7713579"/>
              <a:gd name="connsiteY36" fmla="*/ 1708150 h 6858000"/>
              <a:gd name="connsiteX37" fmla="*/ 7642141 w 7713579"/>
              <a:gd name="connsiteY37" fmla="*/ 1743075 h 6858000"/>
              <a:gd name="connsiteX38" fmla="*/ 7661191 w 7713579"/>
              <a:gd name="connsiteY38" fmla="*/ 1782762 h 6858000"/>
              <a:gd name="connsiteX39" fmla="*/ 7677066 w 7713579"/>
              <a:gd name="connsiteY39" fmla="*/ 1824037 h 6858000"/>
              <a:gd name="connsiteX40" fmla="*/ 7691354 w 7713579"/>
              <a:gd name="connsiteY40" fmla="*/ 1870075 h 6858000"/>
              <a:gd name="connsiteX41" fmla="*/ 7702466 w 7713579"/>
              <a:gd name="connsiteY41" fmla="*/ 1922462 h 6858000"/>
              <a:gd name="connsiteX42" fmla="*/ 7710404 w 7713579"/>
              <a:gd name="connsiteY42" fmla="*/ 1982787 h 6858000"/>
              <a:gd name="connsiteX43" fmla="*/ 7713579 w 7713579"/>
              <a:gd name="connsiteY43" fmla="*/ 2051050 h 6858000"/>
              <a:gd name="connsiteX44" fmla="*/ 7710404 w 7713579"/>
              <a:gd name="connsiteY44" fmla="*/ 2119312 h 6858000"/>
              <a:gd name="connsiteX45" fmla="*/ 7702466 w 7713579"/>
              <a:gd name="connsiteY45" fmla="*/ 2179637 h 6858000"/>
              <a:gd name="connsiteX46" fmla="*/ 7691354 w 7713579"/>
              <a:gd name="connsiteY46" fmla="*/ 2232025 h 6858000"/>
              <a:gd name="connsiteX47" fmla="*/ 7677066 w 7713579"/>
              <a:gd name="connsiteY47" fmla="*/ 2278062 h 6858000"/>
              <a:gd name="connsiteX48" fmla="*/ 7661191 w 7713579"/>
              <a:gd name="connsiteY48" fmla="*/ 2319337 h 6858000"/>
              <a:gd name="connsiteX49" fmla="*/ 7642141 w 7713579"/>
              <a:gd name="connsiteY49" fmla="*/ 2359025 h 6858000"/>
              <a:gd name="connsiteX50" fmla="*/ 7623091 w 7713579"/>
              <a:gd name="connsiteY50" fmla="*/ 2395537 h 6858000"/>
              <a:gd name="connsiteX51" fmla="*/ 7604041 w 7713579"/>
              <a:gd name="connsiteY51" fmla="*/ 2433637 h 6858000"/>
              <a:gd name="connsiteX52" fmla="*/ 7586579 w 7713579"/>
              <a:gd name="connsiteY52" fmla="*/ 2471737 h 6858000"/>
              <a:gd name="connsiteX53" fmla="*/ 7569116 w 7713579"/>
              <a:gd name="connsiteY53" fmla="*/ 2513012 h 6858000"/>
              <a:gd name="connsiteX54" fmla="*/ 7554829 w 7713579"/>
              <a:gd name="connsiteY54" fmla="*/ 2560637 h 6858000"/>
              <a:gd name="connsiteX55" fmla="*/ 7545304 w 7713579"/>
              <a:gd name="connsiteY55" fmla="*/ 2613025 h 6858000"/>
              <a:gd name="connsiteX56" fmla="*/ 7535779 w 7713579"/>
              <a:gd name="connsiteY56" fmla="*/ 2671762 h 6858000"/>
              <a:gd name="connsiteX57" fmla="*/ 7534191 w 7713579"/>
              <a:gd name="connsiteY57" fmla="*/ 2741612 h 6858000"/>
              <a:gd name="connsiteX58" fmla="*/ 7535779 w 7713579"/>
              <a:gd name="connsiteY58" fmla="*/ 2809875 h 6858000"/>
              <a:gd name="connsiteX59" fmla="*/ 7545304 w 7713579"/>
              <a:gd name="connsiteY59" fmla="*/ 2868612 h 6858000"/>
              <a:gd name="connsiteX60" fmla="*/ 7554829 w 7713579"/>
              <a:gd name="connsiteY60" fmla="*/ 2922587 h 6858000"/>
              <a:gd name="connsiteX61" fmla="*/ 7569116 w 7713579"/>
              <a:gd name="connsiteY61" fmla="*/ 2967037 h 6858000"/>
              <a:gd name="connsiteX62" fmla="*/ 7586579 w 7713579"/>
              <a:gd name="connsiteY62" fmla="*/ 3009900 h 6858000"/>
              <a:gd name="connsiteX63" fmla="*/ 7604041 w 7713579"/>
              <a:gd name="connsiteY63" fmla="*/ 3046412 h 6858000"/>
              <a:gd name="connsiteX64" fmla="*/ 7623091 w 7713579"/>
              <a:gd name="connsiteY64" fmla="*/ 3084512 h 6858000"/>
              <a:gd name="connsiteX65" fmla="*/ 7642141 w 7713579"/>
              <a:gd name="connsiteY65" fmla="*/ 3121025 h 6858000"/>
              <a:gd name="connsiteX66" fmla="*/ 7661191 w 7713579"/>
              <a:gd name="connsiteY66" fmla="*/ 3160712 h 6858000"/>
              <a:gd name="connsiteX67" fmla="*/ 7677066 w 7713579"/>
              <a:gd name="connsiteY67" fmla="*/ 3201987 h 6858000"/>
              <a:gd name="connsiteX68" fmla="*/ 7691354 w 7713579"/>
              <a:gd name="connsiteY68" fmla="*/ 3248025 h 6858000"/>
              <a:gd name="connsiteX69" fmla="*/ 7702466 w 7713579"/>
              <a:gd name="connsiteY69" fmla="*/ 3300412 h 6858000"/>
              <a:gd name="connsiteX70" fmla="*/ 7710404 w 7713579"/>
              <a:gd name="connsiteY70" fmla="*/ 3360737 h 6858000"/>
              <a:gd name="connsiteX71" fmla="*/ 7713579 w 7713579"/>
              <a:gd name="connsiteY71" fmla="*/ 3427412 h 6858000"/>
              <a:gd name="connsiteX72" fmla="*/ 7710404 w 7713579"/>
              <a:gd name="connsiteY72" fmla="*/ 3497262 h 6858000"/>
              <a:gd name="connsiteX73" fmla="*/ 7702466 w 7713579"/>
              <a:gd name="connsiteY73" fmla="*/ 3557587 h 6858000"/>
              <a:gd name="connsiteX74" fmla="*/ 7691354 w 7713579"/>
              <a:gd name="connsiteY74" fmla="*/ 3609975 h 6858000"/>
              <a:gd name="connsiteX75" fmla="*/ 7677066 w 7713579"/>
              <a:gd name="connsiteY75" fmla="*/ 3656012 h 6858000"/>
              <a:gd name="connsiteX76" fmla="*/ 7661191 w 7713579"/>
              <a:gd name="connsiteY76" fmla="*/ 3697287 h 6858000"/>
              <a:gd name="connsiteX77" fmla="*/ 7642141 w 7713579"/>
              <a:gd name="connsiteY77" fmla="*/ 3736975 h 6858000"/>
              <a:gd name="connsiteX78" fmla="*/ 7604041 w 7713579"/>
              <a:gd name="connsiteY78" fmla="*/ 3811587 h 6858000"/>
              <a:gd name="connsiteX79" fmla="*/ 7586579 w 7713579"/>
              <a:gd name="connsiteY79" fmla="*/ 3848100 h 6858000"/>
              <a:gd name="connsiteX80" fmla="*/ 7569116 w 7713579"/>
              <a:gd name="connsiteY80" fmla="*/ 3890962 h 6858000"/>
              <a:gd name="connsiteX81" fmla="*/ 7554829 w 7713579"/>
              <a:gd name="connsiteY81" fmla="*/ 3935412 h 6858000"/>
              <a:gd name="connsiteX82" fmla="*/ 7545304 w 7713579"/>
              <a:gd name="connsiteY82" fmla="*/ 3987800 h 6858000"/>
              <a:gd name="connsiteX83" fmla="*/ 7535779 w 7713579"/>
              <a:gd name="connsiteY83" fmla="*/ 4048125 h 6858000"/>
              <a:gd name="connsiteX84" fmla="*/ 7534191 w 7713579"/>
              <a:gd name="connsiteY84" fmla="*/ 4116387 h 6858000"/>
              <a:gd name="connsiteX85" fmla="*/ 7535779 w 7713579"/>
              <a:gd name="connsiteY85" fmla="*/ 4186237 h 6858000"/>
              <a:gd name="connsiteX86" fmla="*/ 7545304 w 7713579"/>
              <a:gd name="connsiteY86" fmla="*/ 4244975 h 6858000"/>
              <a:gd name="connsiteX87" fmla="*/ 7554829 w 7713579"/>
              <a:gd name="connsiteY87" fmla="*/ 4297362 h 6858000"/>
              <a:gd name="connsiteX88" fmla="*/ 7569116 w 7713579"/>
              <a:gd name="connsiteY88" fmla="*/ 4343400 h 6858000"/>
              <a:gd name="connsiteX89" fmla="*/ 7586579 w 7713579"/>
              <a:gd name="connsiteY89" fmla="*/ 4386262 h 6858000"/>
              <a:gd name="connsiteX90" fmla="*/ 7604041 w 7713579"/>
              <a:gd name="connsiteY90" fmla="*/ 4424362 h 6858000"/>
              <a:gd name="connsiteX91" fmla="*/ 7642141 w 7713579"/>
              <a:gd name="connsiteY91" fmla="*/ 4498975 h 6858000"/>
              <a:gd name="connsiteX92" fmla="*/ 7661191 w 7713579"/>
              <a:gd name="connsiteY92" fmla="*/ 4537075 h 6858000"/>
              <a:gd name="connsiteX93" fmla="*/ 7677066 w 7713579"/>
              <a:gd name="connsiteY93" fmla="*/ 4579937 h 6858000"/>
              <a:gd name="connsiteX94" fmla="*/ 7691354 w 7713579"/>
              <a:gd name="connsiteY94" fmla="*/ 4625975 h 6858000"/>
              <a:gd name="connsiteX95" fmla="*/ 7702466 w 7713579"/>
              <a:gd name="connsiteY95" fmla="*/ 4678362 h 6858000"/>
              <a:gd name="connsiteX96" fmla="*/ 7710404 w 7713579"/>
              <a:gd name="connsiteY96" fmla="*/ 4738687 h 6858000"/>
              <a:gd name="connsiteX97" fmla="*/ 7713579 w 7713579"/>
              <a:gd name="connsiteY97" fmla="*/ 4806950 h 6858000"/>
              <a:gd name="connsiteX98" fmla="*/ 7710404 w 7713579"/>
              <a:gd name="connsiteY98" fmla="*/ 4875212 h 6858000"/>
              <a:gd name="connsiteX99" fmla="*/ 7702466 w 7713579"/>
              <a:gd name="connsiteY99" fmla="*/ 4935537 h 6858000"/>
              <a:gd name="connsiteX100" fmla="*/ 7691354 w 7713579"/>
              <a:gd name="connsiteY100" fmla="*/ 4987925 h 6858000"/>
              <a:gd name="connsiteX101" fmla="*/ 7677066 w 7713579"/>
              <a:gd name="connsiteY101" fmla="*/ 5033962 h 6858000"/>
              <a:gd name="connsiteX102" fmla="*/ 7661191 w 7713579"/>
              <a:gd name="connsiteY102" fmla="*/ 5075237 h 6858000"/>
              <a:gd name="connsiteX103" fmla="*/ 7642141 w 7713579"/>
              <a:gd name="connsiteY103" fmla="*/ 5114925 h 6858000"/>
              <a:gd name="connsiteX104" fmla="*/ 7623091 w 7713579"/>
              <a:gd name="connsiteY104" fmla="*/ 5149850 h 6858000"/>
              <a:gd name="connsiteX105" fmla="*/ 7604041 w 7713579"/>
              <a:gd name="connsiteY105" fmla="*/ 5186362 h 6858000"/>
              <a:gd name="connsiteX106" fmla="*/ 7586579 w 7713579"/>
              <a:gd name="connsiteY106" fmla="*/ 5226050 h 6858000"/>
              <a:gd name="connsiteX107" fmla="*/ 7569116 w 7713579"/>
              <a:gd name="connsiteY107" fmla="*/ 5268912 h 6858000"/>
              <a:gd name="connsiteX108" fmla="*/ 7554829 w 7713579"/>
              <a:gd name="connsiteY108" fmla="*/ 5313362 h 6858000"/>
              <a:gd name="connsiteX109" fmla="*/ 7545304 w 7713579"/>
              <a:gd name="connsiteY109" fmla="*/ 5365750 h 6858000"/>
              <a:gd name="connsiteX110" fmla="*/ 7535779 w 7713579"/>
              <a:gd name="connsiteY110" fmla="*/ 5426075 h 6858000"/>
              <a:gd name="connsiteX111" fmla="*/ 7534191 w 7713579"/>
              <a:gd name="connsiteY111" fmla="*/ 5494337 h 6858000"/>
              <a:gd name="connsiteX112" fmla="*/ 7535779 w 7713579"/>
              <a:gd name="connsiteY112" fmla="*/ 5562600 h 6858000"/>
              <a:gd name="connsiteX113" fmla="*/ 7545304 w 7713579"/>
              <a:gd name="connsiteY113" fmla="*/ 5622925 h 6858000"/>
              <a:gd name="connsiteX114" fmla="*/ 7554829 w 7713579"/>
              <a:gd name="connsiteY114" fmla="*/ 5675312 h 6858000"/>
              <a:gd name="connsiteX115" fmla="*/ 7569116 w 7713579"/>
              <a:gd name="connsiteY115" fmla="*/ 5721350 h 6858000"/>
              <a:gd name="connsiteX116" fmla="*/ 7586579 w 7713579"/>
              <a:gd name="connsiteY116" fmla="*/ 5762625 h 6858000"/>
              <a:gd name="connsiteX117" fmla="*/ 7604041 w 7713579"/>
              <a:gd name="connsiteY117" fmla="*/ 5802312 h 6858000"/>
              <a:gd name="connsiteX118" fmla="*/ 7623091 w 7713579"/>
              <a:gd name="connsiteY118" fmla="*/ 5840412 h 6858000"/>
              <a:gd name="connsiteX119" fmla="*/ 7642141 w 7713579"/>
              <a:gd name="connsiteY119" fmla="*/ 5876925 h 6858000"/>
              <a:gd name="connsiteX120" fmla="*/ 7661191 w 7713579"/>
              <a:gd name="connsiteY120" fmla="*/ 5915025 h 6858000"/>
              <a:gd name="connsiteX121" fmla="*/ 7677066 w 7713579"/>
              <a:gd name="connsiteY121" fmla="*/ 5956300 h 6858000"/>
              <a:gd name="connsiteX122" fmla="*/ 7691354 w 7713579"/>
              <a:gd name="connsiteY122" fmla="*/ 6003925 h 6858000"/>
              <a:gd name="connsiteX123" fmla="*/ 7702466 w 7713579"/>
              <a:gd name="connsiteY123" fmla="*/ 6056312 h 6858000"/>
              <a:gd name="connsiteX124" fmla="*/ 7710404 w 7713579"/>
              <a:gd name="connsiteY124" fmla="*/ 6113462 h 6858000"/>
              <a:gd name="connsiteX125" fmla="*/ 7713579 w 7713579"/>
              <a:gd name="connsiteY125" fmla="*/ 6183312 h 6858000"/>
              <a:gd name="connsiteX126" fmla="*/ 7710404 w 7713579"/>
              <a:gd name="connsiteY126" fmla="*/ 6251575 h 6858000"/>
              <a:gd name="connsiteX127" fmla="*/ 7702466 w 7713579"/>
              <a:gd name="connsiteY127" fmla="*/ 6311900 h 6858000"/>
              <a:gd name="connsiteX128" fmla="*/ 7691354 w 7713579"/>
              <a:gd name="connsiteY128" fmla="*/ 6361112 h 6858000"/>
              <a:gd name="connsiteX129" fmla="*/ 7677066 w 7713579"/>
              <a:gd name="connsiteY129" fmla="*/ 6407150 h 6858000"/>
              <a:gd name="connsiteX130" fmla="*/ 7661191 w 7713579"/>
              <a:gd name="connsiteY130" fmla="*/ 6448425 h 6858000"/>
              <a:gd name="connsiteX131" fmla="*/ 7643729 w 7713579"/>
              <a:gd name="connsiteY131" fmla="*/ 6488112 h 6858000"/>
              <a:gd name="connsiteX132" fmla="*/ 7626266 w 7713579"/>
              <a:gd name="connsiteY132" fmla="*/ 6523037 h 6858000"/>
              <a:gd name="connsiteX133" fmla="*/ 7607216 w 7713579"/>
              <a:gd name="connsiteY133" fmla="*/ 6561137 h 6858000"/>
              <a:gd name="connsiteX134" fmla="*/ 7588166 w 7713579"/>
              <a:gd name="connsiteY134" fmla="*/ 6597650 h 6858000"/>
              <a:gd name="connsiteX135" fmla="*/ 7572291 w 7713579"/>
              <a:gd name="connsiteY135" fmla="*/ 6640512 h 6858000"/>
              <a:gd name="connsiteX136" fmla="*/ 7556416 w 7713579"/>
              <a:gd name="connsiteY136" fmla="*/ 6683375 h 6858000"/>
              <a:gd name="connsiteX137" fmla="*/ 7546891 w 7713579"/>
              <a:gd name="connsiteY137" fmla="*/ 6735762 h 6858000"/>
              <a:gd name="connsiteX138" fmla="*/ 7538954 w 7713579"/>
              <a:gd name="connsiteY138" fmla="*/ 6791325 h 6858000"/>
              <a:gd name="connsiteX139" fmla="*/ 7534191 w 7713579"/>
              <a:gd name="connsiteY139" fmla="*/ 6858000 h 6858000"/>
              <a:gd name="connsiteX140" fmla="*/ 0 w 7713579"/>
              <a:gd name="connsiteY140" fmla="*/ 6858000 h 6858000"/>
              <a:gd name="connsiteX141" fmla="*/ 0 w 7713579"/>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713579" h="6858000">
                <a:moveTo>
                  <a:pt x="0" y="0"/>
                </a:moveTo>
                <a:lnTo>
                  <a:pt x="7534191" y="0"/>
                </a:lnTo>
                <a:lnTo>
                  <a:pt x="7538954" y="66675"/>
                </a:lnTo>
                <a:lnTo>
                  <a:pt x="7546891" y="122237"/>
                </a:lnTo>
                <a:lnTo>
                  <a:pt x="7556416" y="174625"/>
                </a:lnTo>
                <a:lnTo>
                  <a:pt x="7572291" y="217487"/>
                </a:lnTo>
                <a:lnTo>
                  <a:pt x="7588166" y="260350"/>
                </a:lnTo>
                <a:lnTo>
                  <a:pt x="7607216" y="296862"/>
                </a:lnTo>
                <a:lnTo>
                  <a:pt x="7626266" y="334962"/>
                </a:lnTo>
                <a:lnTo>
                  <a:pt x="7643729" y="369887"/>
                </a:lnTo>
                <a:lnTo>
                  <a:pt x="7661191" y="409575"/>
                </a:lnTo>
                <a:lnTo>
                  <a:pt x="7677066" y="450850"/>
                </a:lnTo>
                <a:lnTo>
                  <a:pt x="7691354" y="496887"/>
                </a:lnTo>
                <a:lnTo>
                  <a:pt x="7702466" y="546100"/>
                </a:lnTo>
                <a:lnTo>
                  <a:pt x="7710404" y="606425"/>
                </a:lnTo>
                <a:lnTo>
                  <a:pt x="7713579" y="673100"/>
                </a:lnTo>
                <a:lnTo>
                  <a:pt x="7710404" y="744537"/>
                </a:lnTo>
                <a:lnTo>
                  <a:pt x="7702466" y="801687"/>
                </a:lnTo>
                <a:lnTo>
                  <a:pt x="7691354" y="854075"/>
                </a:lnTo>
                <a:lnTo>
                  <a:pt x="7677066" y="901700"/>
                </a:lnTo>
                <a:lnTo>
                  <a:pt x="7661191" y="942975"/>
                </a:lnTo>
                <a:lnTo>
                  <a:pt x="7642141" y="981075"/>
                </a:lnTo>
                <a:lnTo>
                  <a:pt x="7623091" y="1017587"/>
                </a:lnTo>
                <a:lnTo>
                  <a:pt x="7604041" y="1055687"/>
                </a:lnTo>
                <a:lnTo>
                  <a:pt x="7586579" y="1095375"/>
                </a:lnTo>
                <a:lnTo>
                  <a:pt x="7569116" y="1136650"/>
                </a:lnTo>
                <a:lnTo>
                  <a:pt x="7554829" y="1182687"/>
                </a:lnTo>
                <a:lnTo>
                  <a:pt x="7545304" y="1235075"/>
                </a:lnTo>
                <a:lnTo>
                  <a:pt x="7535779" y="1295400"/>
                </a:lnTo>
                <a:lnTo>
                  <a:pt x="7534191" y="1363662"/>
                </a:lnTo>
                <a:lnTo>
                  <a:pt x="7535779" y="1431925"/>
                </a:lnTo>
                <a:lnTo>
                  <a:pt x="7545304" y="1492250"/>
                </a:lnTo>
                <a:lnTo>
                  <a:pt x="7554829" y="1544637"/>
                </a:lnTo>
                <a:lnTo>
                  <a:pt x="7569116" y="1589087"/>
                </a:lnTo>
                <a:lnTo>
                  <a:pt x="7586579" y="1631950"/>
                </a:lnTo>
                <a:lnTo>
                  <a:pt x="7604041" y="1671637"/>
                </a:lnTo>
                <a:lnTo>
                  <a:pt x="7623091" y="1708150"/>
                </a:lnTo>
                <a:lnTo>
                  <a:pt x="7642141" y="1743075"/>
                </a:lnTo>
                <a:lnTo>
                  <a:pt x="7661191" y="1782762"/>
                </a:lnTo>
                <a:lnTo>
                  <a:pt x="7677066" y="1824037"/>
                </a:lnTo>
                <a:lnTo>
                  <a:pt x="7691354" y="1870075"/>
                </a:lnTo>
                <a:lnTo>
                  <a:pt x="7702466" y="1922462"/>
                </a:lnTo>
                <a:lnTo>
                  <a:pt x="7710404" y="1982787"/>
                </a:lnTo>
                <a:lnTo>
                  <a:pt x="7713579" y="2051050"/>
                </a:lnTo>
                <a:lnTo>
                  <a:pt x="7710404" y="2119312"/>
                </a:lnTo>
                <a:lnTo>
                  <a:pt x="7702466" y="2179637"/>
                </a:lnTo>
                <a:lnTo>
                  <a:pt x="7691354" y="2232025"/>
                </a:lnTo>
                <a:lnTo>
                  <a:pt x="7677066" y="2278062"/>
                </a:lnTo>
                <a:lnTo>
                  <a:pt x="7661191" y="2319337"/>
                </a:lnTo>
                <a:lnTo>
                  <a:pt x="7642141" y="2359025"/>
                </a:lnTo>
                <a:lnTo>
                  <a:pt x="7623091" y="2395537"/>
                </a:lnTo>
                <a:lnTo>
                  <a:pt x="7604041" y="2433637"/>
                </a:lnTo>
                <a:lnTo>
                  <a:pt x="7586579" y="2471737"/>
                </a:lnTo>
                <a:lnTo>
                  <a:pt x="7569116" y="2513012"/>
                </a:lnTo>
                <a:lnTo>
                  <a:pt x="7554829" y="2560637"/>
                </a:lnTo>
                <a:lnTo>
                  <a:pt x="7545304" y="2613025"/>
                </a:lnTo>
                <a:lnTo>
                  <a:pt x="7535779" y="2671762"/>
                </a:lnTo>
                <a:lnTo>
                  <a:pt x="7534191" y="2741612"/>
                </a:lnTo>
                <a:lnTo>
                  <a:pt x="7535779" y="2809875"/>
                </a:lnTo>
                <a:lnTo>
                  <a:pt x="7545304" y="2868612"/>
                </a:lnTo>
                <a:lnTo>
                  <a:pt x="7554829" y="2922587"/>
                </a:lnTo>
                <a:lnTo>
                  <a:pt x="7569116" y="2967037"/>
                </a:lnTo>
                <a:lnTo>
                  <a:pt x="7586579" y="3009900"/>
                </a:lnTo>
                <a:lnTo>
                  <a:pt x="7604041" y="3046412"/>
                </a:lnTo>
                <a:lnTo>
                  <a:pt x="7623091" y="3084512"/>
                </a:lnTo>
                <a:lnTo>
                  <a:pt x="7642141" y="3121025"/>
                </a:lnTo>
                <a:lnTo>
                  <a:pt x="7661191" y="3160712"/>
                </a:lnTo>
                <a:lnTo>
                  <a:pt x="7677066" y="3201987"/>
                </a:lnTo>
                <a:lnTo>
                  <a:pt x="7691354" y="3248025"/>
                </a:lnTo>
                <a:lnTo>
                  <a:pt x="7702466" y="3300412"/>
                </a:lnTo>
                <a:lnTo>
                  <a:pt x="7710404" y="3360737"/>
                </a:lnTo>
                <a:lnTo>
                  <a:pt x="7713579" y="3427412"/>
                </a:lnTo>
                <a:lnTo>
                  <a:pt x="7710404" y="3497262"/>
                </a:lnTo>
                <a:lnTo>
                  <a:pt x="7702466" y="3557587"/>
                </a:lnTo>
                <a:lnTo>
                  <a:pt x="7691354" y="3609975"/>
                </a:lnTo>
                <a:lnTo>
                  <a:pt x="7677066" y="3656012"/>
                </a:lnTo>
                <a:lnTo>
                  <a:pt x="7661191" y="3697287"/>
                </a:lnTo>
                <a:lnTo>
                  <a:pt x="7642141" y="3736975"/>
                </a:lnTo>
                <a:lnTo>
                  <a:pt x="7604041" y="3811587"/>
                </a:lnTo>
                <a:lnTo>
                  <a:pt x="7586579" y="3848100"/>
                </a:lnTo>
                <a:lnTo>
                  <a:pt x="7569116" y="3890962"/>
                </a:lnTo>
                <a:lnTo>
                  <a:pt x="7554829" y="3935412"/>
                </a:lnTo>
                <a:lnTo>
                  <a:pt x="7545304" y="3987800"/>
                </a:lnTo>
                <a:lnTo>
                  <a:pt x="7535779" y="4048125"/>
                </a:lnTo>
                <a:lnTo>
                  <a:pt x="7534191" y="4116387"/>
                </a:lnTo>
                <a:lnTo>
                  <a:pt x="7535779" y="4186237"/>
                </a:lnTo>
                <a:lnTo>
                  <a:pt x="7545304" y="4244975"/>
                </a:lnTo>
                <a:lnTo>
                  <a:pt x="7554829" y="4297362"/>
                </a:lnTo>
                <a:lnTo>
                  <a:pt x="7569116" y="4343400"/>
                </a:lnTo>
                <a:lnTo>
                  <a:pt x="7586579" y="4386262"/>
                </a:lnTo>
                <a:lnTo>
                  <a:pt x="7604041" y="4424362"/>
                </a:lnTo>
                <a:lnTo>
                  <a:pt x="7642141" y="4498975"/>
                </a:lnTo>
                <a:lnTo>
                  <a:pt x="7661191" y="4537075"/>
                </a:lnTo>
                <a:lnTo>
                  <a:pt x="7677066" y="4579937"/>
                </a:lnTo>
                <a:lnTo>
                  <a:pt x="7691354" y="4625975"/>
                </a:lnTo>
                <a:lnTo>
                  <a:pt x="7702466" y="4678362"/>
                </a:lnTo>
                <a:lnTo>
                  <a:pt x="7710404" y="4738687"/>
                </a:lnTo>
                <a:lnTo>
                  <a:pt x="7713579" y="4806950"/>
                </a:lnTo>
                <a:lnTo>
                  <a:pt x="7710404" y="4875212"/>
                </a:lnTo>
                <a:lnTo>
                  <a:pt x="7702466" y="4935537"/>
                </a:lnTo>
                <a:lnTo>
                  <a:pt x="7691354" y="4987925"/>
                </a:lnTo>
                <a:lnTo>
                  <a:pt x="7677066" y="5033962"/>
                </a:lnTo>
                <a:lnTo>
                  <a:pt x="7661191" y="5075237"/>
                </a:lnTo>
                <a:lnTo>
                  <a:pt x="7642141" y="5114925"/>
                </a:lnTo>
                <a:lnTo>
                  <a:pt x="7623091" y="5149850"/>
                </a:lnTo>
                <a:lnTo>
                  <a:pt x="7604041" y="5186362"/>
                </a:lnTo>
                <a:lnTo>
                  <a:pt x="7586579" y="5226050"/>
                </a:lnTo>
                <a:lnTo>
                  <a:pt x="7569116" y="5268912"/>
                </a:lnTo>
                <a:lnTo>
                  <a:pt x="7554829" y="5313362"/>
                </a:lnTo>
                <a:lnTo>
                  <a:pt x="7545304" y="5365750"/>
                </a:lnTo>
                <a:lnTo>
                  <a:pt x="7535779" y="5426075"/>
                </a:lnTo>
                <a:lnTo>
                  <a:pt x="7534191" y="5494337"/>
                </a:lnTo>
                <a:lnTo>
                  <a:pt x="7535779" y="5562600"/>
                </a:lnTo>
                <a:lnTo>
                  <a:pt x="7545304" y="5622925"/>
                </a:lnTo>
                <a:lnTo>
                  <a:pt x="7554829" y="5675312"/>
                </a:lnTo>
                <a:lnTo>
                  <a:pt x="7569116" y="5721350"/>
                </a:lnTo>
                <a:lnTo>
                  <a:pt x="7586579" y="5762625"/>
                </a:lnTo>
                <a:lnTo>
                  <a:pt x="7604041" y="5802312"/>
                </a:lnTo>
                <a:lnTo>
                  <a:pt x="7623091" y="5840412"/>
                </a:lnTo>
                <a:lnTo>
                  <a:pt x="7642141" y="5876925"/>
                </a:lnTo>
                <a:lnTo>
                  <a:pt x="7661191" y="5915025"/>
                </a:lnTo>
                <a:lnTo>
                  <a:pt x="7677066" y="5956300"/>
                </a:lnTo>
                <a:lnTo>
                  <a:pt x="7691354" y="6003925"/>
                </a:lnTo>
                <a:lnTo>
                  <a:pt x="7702466" y="6056312"/>
                </a:lnTo>
                <a:lnTo>
                  <a:pt x="7710404" y="6113462"/>
                </a:lnTo>
                <a:lnTo>
                  <a:pt x="7713579" y="6183312"/>
                </a:lnTo>
                <a:lnTo>
                  <a:pt x="7710404" y="6251575"/>
                </a:lnTo>
                <a:lnTo>
                  <a:pt x="7702466" y="6311900"/>
                </a:lnTo>
                <a:lnTo>
                  <a:pt x="7691354" y="6361112"/>
                </a:lnTo>
                <a:lnTo>
                  <a:pt x="7677066" y="6407150"/>
                </a:lnTo>
                <a:lnTo>
                  <a:pt x="7661191" y="6448425"/>
                </a:lnTo>
                <a:lnTo>
                  <a:pt x="7643729" y="6488112"/>
                </a:lnTo>
                <a:lnTo>
                  <a:pt x="7626266" y="6523037"/>
                </a:lnTo>
                <a:lnTo>
                  <a:pt x="7607216" y="6561137"/>
                </a:lnTo>
                <a:lnTo>
                  <a:pt x="7588166" y="6597650"/>
                </a:lnTo>
                <a:lnTo>
                  <a:pt x="7572291" y="6640512"/>
                </a:lnTo>
                <a:lnTo>
                  <a:pt x="7556416" y="6683375"/>
                </a:lnTo>
                <a:lnTo>
                  <a:pt x="7546891" y="6735762"/>
                </a:lnTo>
                <a:lnTo>
                  <a:pt x="7538954" y="6791325"/>
                </a:lnTo>
                <a:lnTo>
                  <a:pt x="7534191" y="6858000"/>
                </a:lnTo>
                <a:lnTo>
                  <a:pt x="0" y="6858000"/>
                </a:lnTo>
                <a:lnTo>
                  <a:pt x="0" y="0"/>
                </a:ln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5" descr="Chart, line chart&#10;&#10;Description automatically generated">
            <a:extLst>
              <a:ext uri="{FF2B5EF4-FFF2-40B4-BE49-F238E27FC236}">
                <a16:creationId xmlns:a16="http://schemas.microsoft.com/office/drawing/2014/main" id="{BD399ED0-8742-E3D6-E706-FAE429906096}"/>
              </a:ext>
            </a:extLst>
          </p:cNvPr>
          <p:cNvPicPr>
            <a:picLocks noChangeAspect="1"/>
          </p:cNvPicPr>
          <p:nvPr/>
        </p:nvPicPr>
        <p:blipFill>
          <a:blip r:embed="rId2"/>
          <a:stretch>
            <a:fillRect/>
          </a:stretch>
        </p:blipFill>
        <p:spPr>
          <a:xfrm>
            <a:off x="765050" y="1157999"/>
            <a:ext cx="6015897" cy="4542001"/>
          </a:xfrm>
          <a:prstGeom prst="rect">
            <a:avLst/>
          </a:prstGeom>
        </p:spPr>
      </p:pic>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016641" y="2286000"/>
            <a:ext cx="3410309" cy="3844800"/>
          </a:xfrm>
          <a:prstGeom prst="rect">
            <a:avLst/>
          </a:prstGeom>
        </p:spPr>
        <p:txBody>
          <a:bodyPr vert="horz" lIns="91440" tIns="45720" rIns="91440" bIns="45720" rtlCol="0" anchor="t">
            <a:normAutofit/>
          </a:bodyPr>
          <a:lstStyle/>
          <a:p>
            <a:pPr>
              <a:spcBef>
                <a:spcPts val="1400"/>
              </a:spcBef>
            </a:pPr>
            <a:r>
              <a:rPr lang="en-US" sz="2000" dirty="0">
                <a:solidFill>
                  <a:schemeClr val="tx1">
                    <a:alpha val="60000"/>
                  </a:schemeClr>
                </a:solidFill>
                <a:cs typeface="Calibri"/>
              </a:rPr>
              <a:t>From the plot, we can </a:t>
            </a:r>
            <a:r>
              <a:rPr lang="en-US" sz="2000" dirty="0" err="1">
                <a:solidFill>
                  <a:schemeClr val="tx1">
                    <a:alpha val="60000"/>
                  </a:schemeClr>
                </a:solidFill>
                <a:cs typeface="Calibri"/>
              </a:rPr>
              <a:t>oserve</a:t>
            </a:r>
            <a:r>
              <a:rPr lang="en-US" sz="2000" dirty="0">
                <a:solidFill>
                  <a:schemeClr val="tx1">
                    <a:alpha val="60000"/>
                  </a:schemeClr>
                </a:solidFill>
                <a:cs typeface="Calibri"/>
              </a:rPr>
              <a:t> that the success rate continually increased since 2013.</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0838" y="6375679"/>
            <a:ext cx="2624400" cy="345796"/>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60000"/>
                  </a:schemeClr>
                </a:solidFill>
                <a:latin typeface="+mn-lt"/>
              </a:rPr>
              <a:pPr>
                <a:spcAft>
                  <a:spcPts val="600"/>
                </a:spcAft>
              </a:pPr>
              <a:t>24</a:t>
            </a:fld>
            <a:endParaRPr lang="en-US" sz="1200">
              <a:solidFill>
                <a:schemeClr val="tx1">
                  <a:alpha val="60000"/>
                </a:schemeClr>
              </a:solidFill>
              <a:latin typeface="+mn-lt"/>
            </a:endParaRP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3575" y="1825625"/>
            <a:ext cx="3914633" cy="396481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I used the </a:t>
            </a:r>
            <a:r>
              <a:rPr lang="en-US" sz="2200" dirty="0" err="1">
                <a:solidFill>
                  <a:schemeClr val="accent3">
                    <a:lumMod val="25000"/>
                  </a:schemeClr>
                </a:solidFill>
                <a:latin typeface="Abadi"/>
              </a:rPr>
              <a:t>KeyWord</a:t>
            </a:r>
            <a:r>
              <a:rPr lang="en-US" sz="2200" dirty="0">
                <a:solidFill>
                  <a:schemeClr val="accent3">
                    <a:lumMod val="25000"/>
                  </a:schemeClr>
                </a:solidFill>
                <a:latin typeface="Abadi"/>
              </a:rPr>
              <a:t> DISTINCT, to only show the unique SpaceX Launch Sites.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6" descr="Graphical user interface, text&#10;&#10;Description automatically generated">
            <a:extLst>
              <a:ext uri="{FF2B5EF4-FFF2-40B4-BE49-F238E27FC236}">
                <a16:creationId xmlns:a16="http://schemas.microsoft.com/office/drawing/2014/main" id="{4DFCCC3F-9504-888A-B740-B06B3A943DF9}"/>
              </a:ext>
            </a:extLst>
          </p:cNvPr>
          <p:cNvPicPr>
            <a:picLocks noChangeAspect="1"/>
          </p:cNvPicPr>
          <p:nvPr/>
        </p:nvPicPr>
        <p:blipFill>
          <a:blip r:embed="rId3"/>
          <a:stretch>
            <a:fillRect/>
          </a:stretch>
        </p:blipFill>
        <p:spPr>
          <a:xfrm>
            <a:off x="5210313" y="1786647"/>
            <a:ext cx="6122504" cy="3925227"/>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6271" y="5503102"/>
            <a:ext cx="9745589" cy="53029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5 records where launch sites begin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5">
            <a:extLst>
              <a:ext uri="{FF2B5EF4-FFF2-40B4-BE49-F238E27FC236}">
                <a16:creationId xmlns:a16="http://schemas.microsoft.com/office/drawing/2014/main" id="{CF5DF365-F99D-33AF-FBED-6C0B02505714}"/>
              </a:ext>
            </a:extLst>
          </p:cNvPr>
          <p:cNvPicPr>
            <a:picLocks noChangeAspect="1"/>
          </p:cNvPicPr>
          <p:nvPr/>
        </p:nvPicPr>
        <p:blipFill>
          <a:blip r:embed="rId3"/>
          <a:stretch>
            <a:fillRect/>
          </a:stretch>
        </p:blipFill>
        <p:spPr>
          <a:xfrm>
            <a:off x="837096" y="1550256"/>
            <a:ext cx="10517808" cy="375748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6270" y="5271190"/>
            <a:ext cx="9679329" cy="75116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total payload carried by boosters from NASA is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5" descr="Graphical user interface, text&#10;&#10;Description automatically generated">
            <a:extLst>
              <a:ext uri="{FF2B5EF4-FFF2-40B4-BE49-F238E27FC236}">
                <a16:creationId xmlns:a16="http://schemas.microsoft.com/office/drawing/2014/main" id="{FEC618D6-BA70-CEFE-FE11-6A46AE06F047}"/>
              </a:ext>
            </a:extLst>
          </p:cNvPr>
          <p:cNvPicPr>
            <a:picLocks noChangeAspect="1"/>
          </p:cNvPicPr>
          <p:nvPr/>
        </p:nvPicPr>
        <p:blipFill>
          <a:blip r:embed="rId3"/>
          <a:stretch>
            <a:fillRect/>
          </a:stretch>
        </p:blipFill>
        <p:spPr>
          <a:xfrm>
            <a:off x="837095" y="1614319"/>
            <a:ext cx="10517810" cy="34195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9401" y="5315364"/>
            <a:ext cx="10551762" cy="70699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carried by booster version F9 v1.1 is 2534.6</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5" descr="Graphical user interface, text&#10;&#10;Description automatically generated">
            <a:extLst>
              <a:ext uri="{FF2B5EF4-FFF2-40B4-BE49-F238E27FC236}">
                <a16:creationId xmlns:a16="http://schemas.microsoft.com/office/drawing/2014/main" id="{248AD4EA-E691-C7A9-E0E1-FE5E63730A31}"/>
              </a:ext>
            </a:extLst>
          </p:cNvPr>
          <p:cNvPicPr>
            <a:picLocks noChangeAspect="1"/>
          </p:cNvPicPr>
          <p:nvPr/>
        </p:nvPicPr>
        <p:blipFill>
          <a:blip r:embed="rId3"/>
          <a:stretch>
            <a:fillRect/>
          </a:stretch>
        </p:blipFill>
        <p:spPr>
          <a:xfrm>
            <a:off x="870226" y="1766190"/>
            <a:ext cx="10418416" cy="314892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9401" y="5094494"/>
            <a:ext cx="10209415" cy="7290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 of the first successful landing outcome on ground pad was 22-12-2015</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5" descr="Graphical user interface, text&#10;&#10;Description automatically generated">
            <a:extLst>
              <a:ext uri="{FF2B5EF4-FFF2-40B4-BE49-F238E27FC236}">
                <a16:creationId xmlns:a16="http://schemas.microsoft.com/office/drawing/2014/main" id="{DD93708A-8842-B093-64CC-467CDDFF8786}"/>
              </a:ext>
            </a:extLst>
          </p:cNvPr>
          <p:cNvPicPr>
            <a:picLocks noChangeAspect="1"/>
          </p:cNvPicPr>
          <p:nvPr/>
        </p:nvPicPr>
        <p:blipFill>
          <a:blip r:embed="rId3"/>
          <a:stretch>
            <a:fillRect/>
          </a:stretch>
        </p:blipFill>
        <p:spPr>
          <a:xfrm>
            <a:off x="870227" y="1670602"/>
            <a:ext cx="10517808" cy="308609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38200" y="556995"/>
            <a:ext cx="10515600" cy="113369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200" kern="1200">
                <a:solidFill>
                  <a:schemeClr val="tx1"/>
                </a:solidFill>
                <a:latin typeface="+mj-lt"/>
                <a:ea typeface="+mj-ea"/>
                <a:cs typeface="+mj-cs"/>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tint val="75000"/>
                  </a:schemeClr>
                </a:solidFill>
                <a:latin typeface="+mn-lt"/>
              </a:rPr>
              <a:pPr>
                <a:spcAft>
                  <a:spcPts val="600"/>
                </a:spcAft>
              </a:pPr>
              <a:t>3</a:t>
            </a:fld>
            <a:endParaRPr lang="en-US" sz="1200">
              <a:solidFill>
                <a:schemeClr val="tx1">
                  <a:tint val="75000"/>
                </a:schemeClr>
              </a:solidFill>
              <a:latin typeface="+mn-lt"/>
            </a:endParaRPr>
          </a:p>
        </p:txBody>
      </p:sp>
      <p:graphicFrame>
        <p:nvGraphicFramePr>
          <p:cNvPr id="21" name="Content Placeholder 2">
            <a:extLst>
              <a:ext uri="{FF2B5EF4-FFF2-40B4-BE49-F238E27FC236}">
                <a16:creationId xmlns:a16="http://schemas.microsoft.com/office/drawing/2014/main" id="{09E1E48D-3212-DF75-015E-3A311DAC1D00}"/>
              </a:ext>
            </a:extLst>
          </p:cNvPr>
          <p:cNvGraphicFramePr/>
          <p:nvPr>
            <p:extLst>
              <p:ext uri="{D42A27DB-BD31-4B8C-83A1-F6EECF244321}">
                <p14:modId xmlns:p14="http://schemas.microsoft.com/office/powerpoint/2010/main" val="409984591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30058"/>
            <a:ext cx="10518632" cy="149107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of the names of boosters which have successfully landed on drone ship and had payload mass greater than 4000 but less than 6000. Full code:</a:t>
            </a:r>
          </a:p>
          <a:p>
            <a:pPr marL="0" indent="0">
              <a:lnSpc>
                <a:spcPct val="100000"/>
              </a:lnSpc>
              <a:spcBef>
                <a:spcPts val="1400"/>
              </a:spcBef>
              <a:buNone/>
            </a:pPr>
            <a:r>
              <a:rPr lang="en-US" sz="2000" dirty="0">
                <a:ea typeface="+mn-lt"/>
                <a:cs typeface="+mn-lt"/>
              </a:rPr>
              <a:t>%</a:t>
            </a:r>
            <a:r>
              <a:rPr lang="en-US" sz="2000" dirty="0" err="1">
                <a:ea typeface="+mn-lt"/>
                <a:cs typeface="+mn-lt"/>
              </a:rPr>
              <a:t>sql</a:t>
            </a:r>
            <a:r>
              <a:rPr lang="en-US" sz="2000" dirty="0">
                <a:ea typeface="+mn-lt"/>
                <a:cs typeface="+mn-lt"/>
              </a:rPr>
              <a:t> select "</a:t>
            </a:r>
            <a:r>
              <a:rPr lang="en-US" sz="2000" dirty="0" err="1">
                <a:ea typeface="+mn-lt"/>
                <a:cs typeface="+mn-lt"/>
              </a:rPr>
              <a:t>Booster_Version</a:t>
            </a:r>
            <a:r>
              <a:rPr lang="en-US" sz="2000" dirty="0">
                <a:ea typeface="+mn-lt"/>
                <a:cs typeface="+mn-lt"/>
              </a:rPr>
              <a:t>" from SPACEXTBL where "Landing _Outcome" like "%Success (drone ship)%" and (PAYLOAD_MASS__KG_ &gt; 4000 and PAYLOAD_MASS__KG_ &lt; 6000)</a:t>
            </a: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2" descr="Graphical user interface, text&#10;&#10;Description automatically generated">
            <a:extLst>
              <a:ext uri="{FF2B5EF4-FFF2-40B4-BE49-F238E27FC236}">
                <a16:creationId xmlns:a16="http://schemas.microsoft.com/office/drawing/2014/main" id="{861EA4BF-1DD1-29FD-83D4-76BFB78D7EF0}"/>
              </a:ext>
            </a:extLst>
          </p:cNvPr>
          <p:cNvPicPr>
            <a:picLocks noChangeAspect="1"/>
          </p:cNvPicPr>
          <p:nvPr/>
        </p:nvPicPr>
        <p:blipFill>
          <a:blip r:embed="rId3"/>
          <a:stretch>
            <a:fillRect/>
          </a:stretch>
        </p:blipFill>
        <p:spPr>
          <a:xfrm>
            <a:off x="837096" y="1631888"/>
            <a:ext cx="10528852" cy="269970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8358" y="4939886"/>
            <a:ext cx="10352980" cy="57447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There was a total of 100 successful mission outcomes and only one failure.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5" descr="Graphical user interface, text, application&#10;&#10;Description automatically generated">
            <a:extLst>
              <a:ext uri="{FF2B5EF4-FFF2-40B4-BE49-F238E27FC236}">
                <a16:creationId xmlns:a16="http://schemas.microsoft.com/office/drawing/2014/main" id="{26F97FBC-64F5-8414-3559-43575123FEAB}"/>
              </a:ext>
            </a:extLst>
          </p:cNvPr>
          <p:cNvPicPr>
            <a:picLocks noChangeAspect="1"/>
          </p:cNvPicPr>
          <p:nvPr/>
        </p:nvPicPr>
        <p:blipFill>
          <a:blip r:embed="rId3"/>
          <a:stretch>
            <a:fillRect/>
          </a:stretch>
        </p:blipFill>
        <p:spPr>
          <a:xfrm>
            <a:off x="815007" y="1709558"/>
            <a:ext cx="10473635" cy="266584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648930"/>
            <a:ext cx="3760025" cy="422986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determined the list of the names of the booster which have carried the maximum payload mass using a subquery and the MAX() function.</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5" descr="Text&#10;&#10;Description automatically generated">
            <a:extLst>
              <a:ext uri="{FF2B5EF4-FFF2-40B4-BE49-F238E27FC236}">
                <a16:creationId xmlns:a16="http://schemas.microsoft.com/office/drawing/2014/main" id="{E6FCA3A3-6564-0BAE-FEE0-C86157987224}"/>
              </a:ext>
            </a:extLst>
          </p:cNvPr>
          <p:cNvPicPr>
            <a:picLocks noChangeAspect="1"/>
          </p:cNvPicPr>
          <p:nvPr/>
        </p:nvPicPr>
        <p:blipFill>
          <a:blip r:embed="rId3"/>
          <a:stretch>
            <a:fillRect/>
          </a:stretch>
        </p:blipFill>
        <p:spPr>
          <a:xfrm>
            <a:off x="4525617" y="1647355"/>
            <a:ext cx="6829286" cy="422589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332494"/>
            <a:ext cx="10651154" cy="1689860"/>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I determined the list of failed landing outcomes in drone ship, their booster versions, and launch site names for in year 2015, using the WHERE clause, LIKE,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BETWEEN conditions, to filter the results. Full code is:</a:t>
            </a:r>
          </a:p>
          <a:p>
            <a:pPr marL="0" indent="0">
              <a:lnSpc>
                <a:spcPct val="100000"/>
              </a:lnSpc>
              <a:spcBef>
                <a:spcPts val="1400"/>
              </a:spcBef>
              <a:buNone/>
            </a:pPr>
            <a:r>
              <a:rPr lang="en-US" sz="2200" dirty="0">
                <a:ea typeface="+mn-lt"/>
                <a:cs typeface="+mn-lt"/>
              </a:rPr>
              <a:t>%</a:t>
            </a:r>
            <a:r>
              <a:rPr lang="en-US" sz="2200" dirty="0" err="1">
                <a:ea typeface="+mn-lt"/>
                <a:cs typeface="+mn-lt"/>
              </a:rPr>
              <a:t>sql</a:t>
            </a:r>
            <a:r>
              <a:rPr lang="en-US" sz="2200" dirty="0">
                <a:ea typeface="+mn-lt"/>
                <a:cs typeface="+mn-lt"/>
              </a:rPr>
              <a:t> select </a:t>
            </a:r>
            <a:r>
              <a:rPr lang="en-US" sz="2200" dirty="0" err="1">
                <a:ea typeface="+mn-lt"/>
                <a:cs typeface="+mn-lt"/>
              </a:rPr>
              <a:t>substr</a:t>
            </a:r>
            <a:r>
              <a:rPr lang="en-US" sz="2200" dirty="0">
                <a:ea typeface="+mn-lt"/>
                <a:cs typeface="+mn-lt"/>
              </a:rPr>
              <a:t>(Date, 4, 2) as MONTH, "</a:t>
            </a:r>
            <a:r>
              <a:rPr lang="en-US" sz="2200" dirty="0" err="1">
                <a:ea typeface="+mn-lt"/>
                <a:cs typeface="+mn-lt"/>
              </a:rPr>
              <a:t>Booster_Version</a:t>
            </a:r>
            <a:r>
              <a:rPr lang="en-US" sz="2200" dirty="0">
                <a:ea typeface="+mn-lt"/>
                <a:cs typeface="+mn-lt"/>
              </a:rPr>
              <a:t>", "</a:t>
            </a:r>
            <a:r>
              <a:rPr lang="en-US" sz="2200" dirty="0" err="1">
                <a:ea typeface="+mn-lt"/>
                <a:cs typeface="+mn-lt"/>
              </a:rPr>
              <a:t>Launch_Site</a:t>
            </a:r>
            <a:r>
              <a:rPr lang="en-US" sz="2200" dirty="0">
                <a:ea typeface="+mn-lt"/>
                <a:cs typeface="+mn-lt"/>
              </a:rPr>
              <a:t>" from SPACEXTBL where "Landing _Outcome" like "%Failure (drone ship)%" and </a:t>
            </a:r>
            <a:r>
              <a:rPr lang="en-US" sz="2200" dirty="0" err="1">
                <a:ea typeface="+mn-lt"/>
                <a:cs typeface="+mn-lt"/>
              </a:rPr>
              <a:t>substr</a:t>
            </a:r>
            <a:r>
              <a:rPr lang="en-US" sz="2200" dirty="0">
                <a:ea typeface="+mn-lt"/>
                <a:cs typeface="+mn-lt"/>
              </a:rPr>
              <a:t>(Date,7,4)='2015'</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5" descr="Graphical user interface, text&#10;&#10;Description automatically generated">
            <a:extLst>
              <a:ext uri="{FF2B5EF4-FFF2-40B4-BE49-F238E27FC236}">
                <a16:creationId xmlns:a16="http://schemas.microsoft.com/office/drawing/2014/main" id="{F9E3CDC0-4B4F-FBB5-582C-B04B26EC975D}"/>
              </a:ext>
            </a:extLst>
          </p:cNvPr>
          <p:cNvPicPr>
            <a:picLocks noChangeAspect="1"/>
          </p:cNvPicPr>
          <p:nvPr/>
        </p:nvPicPr>
        <p:blipFill>
          <a:blip r:embed="rId3"/>
          <a:stretch>
            <a:fillRect/>
          </a:stretch>
        </p:blipFill>
        <p:spPr>
          <a:xfrm>
            <a:off x="815010" y="1670627"/>
            <a:ext cx="10650330" cy="226883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8357" y="4862581"/>
            <a:ext cx="10386111" cy="1645686"/>
          </a:xfrm>
          <a:prstGeom prst="rect">
            <a:avLst/>
          </a:prstGeom>
        </p:spPr>
        <p:txBody>
          <a:bodyPr lIns="91440" tIns="45720" rIns="91440" bIns="45720" anchor="t"/>
          <a:lstStyle/>
          <a:p>
            <a:pPr marL="0" indent="0">
              <a:lnSpc>
                <a:spcPct val="100000"/>
              </a:lnSpc>
              <a:spcBef>
                <a:spcPts val="1400"/>
              </a:spcBef>
              <a:buNone/>
            </a:pPr>
            <a:r>
              <a:rPr lang="en-US" sz="1800" dirty="0">
                <a:solidFill>
                  <a:schemeClr val="accent3">
                    <a:lumMod val="25000"/>
                  </a:schemeClr>
                </a:solidFill>
                <a:latin typeface="Abadi"/>
              </a:rPr>
              <a:t>I ranked the count of successful landing outcomes between the date 2010-06-04 and 2017-03-20, in descending order, by creating a new column named "COUNT" that used the function count from </a:t>
            </a:r>
            <a:r>
              <a:rPr lang="en-US" sz="1800" dirty="0" err="1">
                <a:solidFill>
                  <a:schemeClr val="accent3">
                    <a:lumMod val="25000"/>
                  </a:schemeClr>
                </a:solidFill>
                <a:latin typeface="Abadi"/>
              </a:rPr>
              <a:t>Landing_Outcome</a:t>
            </a:r>
            <a:r>
              <a:rPr lang="en-US" sz="1800" dirty="0">
                <a:solidFill>
                  <a:schemeClr val="accent3">
                    <a:lumMod val="25000"/>
                  </a:schemeClr>
                </a:solidFill>
                <a:latin typeface="Abadi"/>
              </a:rPr>
              <a:t> column. Then, I filtered the results to show only the successful outcome between the desired dates, grouped the outcomes and sorted them in descending order.</a:t>
            </a:r>
          </a:p>
          <a:p>
            <a:pPr marL="0" indent="0">
              <a:lnSpc>
                <a:spcPct val="100000"/>
              </a:lnSpc>
              <a:spcBef>
                <a:spcPts val="1400"/>
              </a:spcBef>
              <a:buNone/>
            </a:pPr>
            <a:r>
              <a:rPr lang="en-US" sz="1400" dirty="0">
                <a:solidFill>
                  <a:schemeClr val="accent3">
                    <a:lumMod val="25000"/>
                  </a:schemeClr>
                </a:solidFill>
                <a:latin typeface="Abadi"/>
              </a:rPr>
              <a:t>*task asked for successful landing outcomes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Successful Landing Outcomes Between 2010-06-04 and 2017-03-20</a:t>
            </a:r>
          </a:p>
        </p:txBody>
      </p:sp>
      <p:pic>
        <p:nvPicPr>
          <p:cNvPr id="6" name="Picture 6" descr="Text&#10;&#10;Description automatically generated">
            <a:extLst>
              <a:ext uri="{FF2B5EF4-FFF2-40B4-BE49-F238E27FC236}">
                <a16:creationId xmlns:a16="http://schemas.microsoft.com/office/drawing/2014/main" id="{83E4572B-ED1E-BB98-B14F-6974003BF6B8}"/>
              </a:ext>
            </a:extLst>
          </p:cNvPr>
          <p:cNvPicPr>
            <a:picLocks noChangeAspect="1"/>
          </p:cNvPicPr>
          <p:nvPr/>
        </p:nvPicPr>
        <p:blipFill>
          <a:blip r:embed="rId3"/>
          <a:stretch>
            <a:fillRect/>
          </a:stretch>
        </p:blipFill>
        <p:spPr>
          <a:xfrm>
            <a:off x="969618" y="1373062"/>
            <a:ext cx="10219633" cy="340509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E2F1FCDD-9026-FB2A-82FD-E950D626BEC1}"/>
              </a:ext>
            </a:extLst>
          </p:cNvPr>
          <p:cNvPicPr>
            <a:picLocks noChangeAspect="1"/>
          </p:cNvPicPr>
          <p:nvPr/>
        </p:nvPicPr>
        <p:blipFill rotWithShape="1">
          <a:blip r:embed="rId2">
            <a:alphaModFix amt="45000"/>
          </a:blip>
          <a:srcRect t="15730"/>
          <a:stretch/>
        </p:blipFill>
        <p:spPr>
          <a:xfrm>
            <a:off x="20" y="10"/>
            <a:ext cx="12191980" cy="6857990"/>
          </a:xfrm>
          <a:prstGeom prst="rect">
            <a:avLst/>
          </a:prstGeom>
        </p:spPr>
      </p:pic>
      <p:sp>
        <p:nvSpPr>
          <p:cNvPr id="11" name="Rectangle 10">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E70F5E35-E259-78C7-06F1-B71B57514FB3}"/>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8000"/>
              <a:t>Launch Sites</a:t>
            </a:r>
            <a:br>
              <a:rPr lang="en-US" sz="8000"/>
            </a:br>
            <a:r>
              <a:rPr lang="en-US" sz="8000"/>
              <a:t>Proximities Analysis</a:t>
            </a:r>
          </a:p>
        </p:txBody>
      </p:sp>
      <p:sp>
        <p:nvSpPr>
          <p:cNvPr id="3" name="Content Placeholder 2">
            <a:extLst>
              <a:ext uri="{FF2B5EF4-FFF2-40B4-BE49-F238E27FC236}">
                <a16:creationId xmlns:a16="http://schemas.microsoft.com/office/drawing/2014/main" id="{07A69BC6-E246-1B7D-A9C7-D881ABCF8945}"/>
              </a:ext>
            </a:extLst>
          </p:cNvPr>
          <p:cNvSpPr>
            <a:spLocks noGrp="1"/>
          </p:cNvSpPr>
          <p:nvPr>
            <p:ph idx="1"/>
          </p:nvPr>
        </p:nvSpPr>
        <p:spPr>
          <a:xfrm>
            <a:off x="1769532" y="4623127"/>
            <a:ext cx="8655200" cy="457201"/>
          </a:xfrm>
        </p:spPr>
        <p:txBody>
          <a:bodyPr vert="horz" lIns="91440" tIns="45720" rIns="91440" bIns="45720" rtlCol="0">
            <a:normAutofit/>
          </a:bodyPr>
          <a:lstStyle/>
          <a:p>
            <a:pPr marL="0" indent="0" algn="ctr">
              <a:buNone/>
            </a:pPr>
            <a:r>
              <a:rPr lang="en-US" sz="2400"/>
              <a:t>Section 3</a:t>
            </a:r>
          </a:p>
        </p:txBody>
      </p:sp>
      <p:sp>
        <p:nvSpPr>
          <p:cNvPr id="13" name="Rectangle 12">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96444460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5" descr="Map&#10;&#10;Description automatically generated">
            <a:extLst>
              <a:ext uri="{FF2B5EF4-FFF2-40B4-BE49-F238E27FC236}">
                <a16:creationId xmlns:a16="http://schemas.microsoft.com/office/drawing/2014/main" id="{5365D3FC-4700-0E1D-25F7-DC42B42A20EB}"/>
              </a:ext>
            </a:extLst>
          </p:cNvPr>
          <p:cNvPicPr>
            <a:picLocks noChangeAspect="1"/>
          </p:cNvPicPr>
          <p:nvPr/>
        </p:nvPicPr>
        <p:blipFill rotWithShape="1">
          <a:blip r:embed="rId2"/>
          <a:srcRect l="16551" r="260" b="-1"/>
          <a:stretch/>
        </p:blipFill>
        <p:spPr>
          <a:xfrm>
            <a:off x="-162392" y="10"/>
            <a:ext cx="9669642" cy="6857990"/>
          </a:xfrm>
          <a:prstGeom prst="rect">
            <a:avLst/>
          </a:prstGeom>
        </p:spPr>
      </p:pic>
      <p:sp>
        <p:nvSpPr>
          <p:cNvPr id="26" name="Rectangle 2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8520817" y="402600"/>
            <a:ext cx="3347318" cy="21318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800" dirty="0">
                <a:solidFill>
                  <a:schemeClr val="tx1"/>
                </a:solidFill>
                <a:latin typeface="+mj-lt"/>
                <a:ea typeface="+mj-ea"/>
                <a:cs typeface="+mj-cs"/>
              </a:rPr>
              <a:t>Launch Sites</a:t>
            </a:r>
            <a:endParaRPr lang="en-US" sz="4800">
              <a:solidFill>
                <a:schemeClr val="tx1"/>
              </a:solidFill>
              <a:latin typeface="+mj-lt"/>
              <a:ea typeface="+mj-ea"/>
              <a:cs typeface="Calibri Light"/>
            </a:endParaRPr>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664380" y="2434201"/>
            <a:ext cx="3051681" cy="3742762"/>
          </a:xfrm>
          <a:prstGeom prst="rect">
            <a:avLst/>
          </a:prstGeom>
        </p:spPr>
        <p:txBody>
          <a:bodyPr vert="horz" lIns="91440" tIns="45720" rIns="91440" bIns="45720" rtlCol="0" anchor="t">
            <a:normAutofit/>
          </a:bodyPr>
          <a:lstStyle/>
          <a:p>
            <a:pPr>
              <a:spcBef>
                <a:spcPts val="1400"/>
              </a:spcBef>
            </a:pPr>
            <a:endParaRPr lang="en-US" sz="2000"/>
          </a:p>
          <a:p>
            <a:pPr marL="0" indent="0">
              <a:spcBef>
                <a:spcPts val="1400"/>
              </a:spcBef>
              <a:buNone/>
            </a:pPr>
            <a:endParaRPr lang="en-US" sz="2000">
              <a:cs typeface="Calibri" panose="020F0502020204030204"/>
            </a:endParaRPr>
          </a:p>
          <a:p>
            <a:pPr>
              <a:spcBef>
                <a:spcPts val="1400"/>
              </a:spcBef>
            </a:pPr>
            <a:endParaRPr lang="en-US" sz="2000"/>
          </a:p>
          <a:p>
            <a:pPr marL="0" indent="0">
              <a:spcBef>
                <a:spcPts val="1400"/>
              </a:spcBef>
              <a:buNone/>
            </a:pPr>
            <a:r>
              <a:rPr lang="en-US" sz="2000" dirty="0">
                <a:cs typeface="Calibri"/>
              </a:rPr>
              <a:t>We can see that all Launching Sites are in the USA, on the coast.</a:t>
            </a:r>
          </a:p>
          <a:p>
            <a:endParaRPr lang="en-US" sz="2000"/>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defRPr/>
            </a:pPr>
            <a:fld id="{5075537C-CA84-1446-933C-8E9D027F9201}" type="slidenum">
              <a:rPr lang="en-US" sz="1200">
                <a:solidFill>
                  <a:prstClr val="black">
                    <a:tint val="75000"/>
                  </a:prstClr>
                </a:solidFill>
                <a:latin typeface="Calibri" panose="020F0502020204030204"/>
              </a:rPr>
              <a:pPr>
                <a:lnSpc>
                  <a:spcPct val="90000"/>
                </a:lnSpc>
                <a:spcAft>
                  <a:spcPts val="600"/>
                </a:spcAft>
                <a:defRPr/>
              </a:pPr>
              <a:t>36</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422959" y="4143126"/>
            <a:ext cx="3295112" cy="2582391"/>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Launches have been grouped into clusters and annotated with green markers for  </a:t>
            </a:r>
            <a:r>
              <a:rPr lang="en-US" sz="2200" dirty="0">
                <a:solidFill>
                  <a:schemeClr val="accent6"/>
                </a:solidFill>
                <a:latin typeface="Abadi"/>
              </a:rPr>
              <a:t>successful</a:t>
            </a:r>
            <a:r>
              <a:rPr lang="en-US" sz="2200" dirty="0">
                <a:solidFill>
                  <a:schemeClr val="accent3">
                    <a:lumMod val="25000"/>
                  </a:schemeClr>
                </a:solidFill>
                <a:latin typeface="Abadi"/>
              </a:rPr>
              <a:t> landings and red markers for </a:t>
            </a:r>
            <a:r>
              <a:rPr lang="en-US" sz="2200" dirty="0">
                <a:solidFill>
                  <a:srgbClr val="FF0000"/>
                </a:solidFill>
                <a:latin typeface="Abadi"/>
              </a:rPr>
              <a:t>unsuccessful</a:t>
            </a:r>
            <a:r>
              <a:rPr lang="en-US" sz="2200" dirty="0">
                <a:solidFill>
                  <a:schemeClr val="accent3">
                    <a:lumMod val="25000"/>
                  </a:schemeClr>
                </a:solidFill>
                <a:latin typeface="Abadi"/>
              </a:rPr>
              <a:t>.</a:t>
            </a:r>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80273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latin typeface="IBM Plex Mono SemiBold"/>
              </a:rPr>
              <a:t>SUCCESS/FAILED LAUNCHES FOR EACH SITE</a:t>
            </a:r>
            <a:endParaRPr lang="en-US" sz="3600"/>
          </a:p>
        </p:txBody>
      </p:sp>
      <p:pic>
        <p:nvPicPr>
          <p:cNvPr id="2" name="Picture 3" descr="Map&#10;&#10;Description automatically generated">
            <a:extLst>
              <a:ext uri="{FF2B5EF4-FFF2-40B4-BE49-F238E27FC236}">
                <a16:creationId xmlns:a16="http://schemas.microsoft.com/office/drawing/2014/main" id="{5C7430C0-D798-9D01-5C16-B91F18DC2417}"/>
              </a:ext>
            </a:extLst>
          </p:cNvPr>
          <p:cNvPicPr>
            <a:picLocks noChangeAspect="1"/>
          </p:cNvPicPr>
          <p:nvPr/>
        </p:nvPicPr>
        <p:blipFill>
          <a:blip r:embed="rId3"/>
          <a:stretch>
            <a:fillRect/>
          </a:stretch>
        </p:blipFill>
        <p:spPr>
          <a:xfrm>
            <a:off x="152400" y="1340414"/>
            <a:ext cx="4797287" cy="2907174"/>
          </a:xfrm>
          <a:prstGeom prst="rect">
            <a:avLst/>
          </a:prstGeom>
        </p:spPr>
      </p:pic>
      <p:cxnSp>
        <p:nvCxnSpPr>
          <p:cNvPr id="7" name="Connector: Curved 6">
            <a:extLst>
              <a:ext uri="{FF2B5EF4-FFF2-40B4-BE49-F238E27FC236}">
                <a16:creationId xmlns:a16="http://schemas.microsoft.com/office/drawing/2014/main" id="{E7DD89BD-E9BA-592C-D94F-7062843928E4}"/>
              </a:ext>
            </a:extLst>
          </p:cNvPr>
          <p:cNvCxnSpPr/>
          <p:nvPr/>
        </p:nvCxnSpPr>
        <p:spPr>
          <a:xfrm>
            <a:off x="767935" y="2441022"/>
            <a:ext cx="1024831" cy="365318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pic>
        <p:nvPicPr>
          <p:cNvPr id="10" name="Picture 10" descr="Diagram&#10;&#10;Description automatically generated">
            <a:extLst>
              <a:ext uri="{FF2B5EF4-FFF2-40B4-BE49-F238E27FC236}">
                <a16:creationId xmlns:a16="http://schemas.microsoft.com/office/drawing/2014/main" id="{E18167B6-ED77-B48A-5403-078C67EB4F61}"/>
              </a:ext>
            </a:extLst>
          </p:cNvPr>
          <p:cNvPicPr>
            <a:picLocks noChangeAspect="1"/>
          </p:cNvPicPr>
          <p:nvPr/>
        </p:nvPicPr>
        <p:blipFill>
          <a:blip r:embed="rId4"/>
          <a:stretch>
            <a:fillRect/>
          </a:stretch>
        </p:blipFill>
        <p:spPr>
          <a:xfrm>
            <a:off x="1831009" y="4380955"/>
            <a:ext cx="3118678" cy="2226352"/>
          </a:xfrm>
          <a:prstGeom prst="rect">
            <a:avLst/>
          </a:prstGeom>
        </p:spPr>
      </p:pic>
      <p:cxnSp>
        <p:nvCxnSpPr>
          <p:cNvPr id="12" name="Connector: Curved 11">
            <a:extLst>
              <a:ext uri="{FF2B5EF4-FFF2-40B4-BE49-F238E27FC236}">
                <a16:creationId xmlns:a16="http://schemas.microsoft.com/office/drawing/2014/main" id="{D3A13B4E-244D-1DFA-2105-283F9185BF35}"/>
              </a:ext>
            </a:extLst>
          </p:cNvPr>
          <p:cNvCxnSpPr>
            <a:cxnSpLocks/>
          </p:cNvCxnSpPr>
          <p:nvPr/>
        </p:nvCxnSpPr>
        <p:spPr>
          <a:xfrm>
            <a:off x="3617153" y="2904848"/>
            <a:ext cx="1543872" cy="815006"/>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pic>
        <p:nvPicPr>
          <p:cNvPr id="14" name="Picture 14">
            <a:extLst>
              <a:ext uri="{FF2B5EF4-FFF2-40B4-BE49-F238E27FC236}">
                <a16:creationId xmlns:a16="http://schemas.microsoft.com/office/drawing/2014/main" id="{B5491806-4682-CA62-44ED-0CC9AC0F1B49}"/>
              </a:ext>
            </a:extLst>
          </p:cNvPr>
          <p:cNvPicPr>
            <a:picLocks noChangeAspect="1"/>
          </p:cNvPicPr>
          <p:nvPr/>
        </p:nvPicPr>
        <p:blipFill>
          <a:blip r:embed="rId5"/>
          <a:stretch>
            <a:fillRect/>
          </a:stretch>
        </p:blipFill>
        <p:spPr>
          <a:xfrm>
            <a:off x="5398052" y="1406013"/>
            <a:ext cx="2743200" cy="2566147"/>
          </a:xfrm>
          <a:prstGeom prst="rect">
            <a:avLst/>
          </a:prstGeom>
        </p:spPr>
      </p:pic>
      <p:cxnSp>
        <p:nvCxnSpPr>
          <p:cNvPr id="15" name="Connector: Curved 14">
            <a:extLst>
              <a:ext uri="{FF2B5EF4-FFF2-40B4-BE49-F238E27FC236}">
                <a16:creationId xmlns:a16="http://schemas.microsoft.com/office/drawing/2014/main" id="{79FF7D33-BFAA-AE64-98BA-CFED3C33F3F7}"/>
              </a:ext>
            </a:extLst>
          </p:cNvPr>
          <p:cNvCxnSpPr>
            <a:cxnSpLocks/>
          </p:cNvCxnSpPr>
          <p:nvPr/>
        </p:nvCxnSpPr>
        <p:spPr>
          <a:xfrm>
            <a:off x="3572976" y="2904847"/>
            <a:ext cx="1831005" cy="341022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pic>
        <p:nvPicPr>
          <p:cNvPr id="17" name="Picture 17" descr="Diagram&#10;&#10;Description automatically generated">
            <a:extLst>
              <a:ext uri="{FF2B5EF4-FFF2-40B4-BE49-F238E27FC236}">
                <a16:creationId xmlns:a16="http://schemas.microsoft.com/office/drawing/2014/main" id="{3A9BA9A9-BD8B-AFA0-9D4B-8655C3FFD1C5}"/>
              </a:ext>
            </a:extLst>
          </p:cNvPr>
          <p:cNvPicPr>
            <a:picLocks noChangeAspect="1"/>
          </p:cNvPicPr>
          <p:nvPr/>
        </p:nvPicPr>
        <p:blipFill>
          <a:blip r:embed="rId6"/>
          <a:stretch>
            <a:fillRect/>
          </a:stretch>
        </p:blipFill>
        <p:spPr>
          <a:xfrm>
            <a:off x="8423965" y="1443726"/>
            <a:ext cx="2743200" cy="2534897"/>
          </a:xfrm>
          <a:prstGeom prst="rect">
            <a:avLst/>
          </a:prstGeom>
        </p:spPr>
      </p:pic>
      <p:sp>
        <p:nvSpPr>
          <p:cNvPr id="18" name="TextBox 17">
            <a:extLst>
              <a:ext uri="{FF2B5EF4-FFF2-40B4-BE49-F238E27FC236}">
                <a16:creationId xmlns:a16="http://schemas.microsoft.com/office/drawing/2014/main" id="{76954EB3-51D5-4B2E-1226-D5207CDFEEF2}"/>
              </a:ext>
            </a:extLst>
          </p:cNvPr>
          <p:cNvSpPr txBox="1"/>
          <p:nvPr/>
        </p:nvSpPr>
        <p:spPr>
          <a:xfrm>
            <a:off x="389283" y="6220239"/>
            <a:ext cx="1397000" cy="369332"/>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VAFB SLC-4E</a:t>
            </a:r>
            <a:endParaRPr lang="en-US" dirty="0"/>
          </a:p>
        </p:txBody>
      </p:sp>
      <p:sp>
        <p:nvSpPr>
          <p:cNvPr id="19" name="TextBox 18">
            <a:extLst>
              <a:ext uri="{FF2B5EF4-FFF2-40B4-BE49-F238E27FC236}">
                <a16:creationId xmlns:a16="http://schemas.microsoft.com/office/drawing/2014/main" id="{4DB6D8BB-6778-FAD6-C157-14651EF2A93E}"/>
              </a:ext>
            </a:extLst>
          </p:cNvPr>
          <p:cNvSpPr txBox="1"/>
          <p:nvPr/>
        </p:nvSpPr>
        <p:spPr>
          <a:xfrm>
            <a:off x="8428936" y="3591891"/>
            <a:ext cx="1463260" cy="369332"/>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CCAFS LC-40</a:t>
            </a:r>
            <a:endParaRPr lang="en-US" dirty="0"/>
          </a:p>
        </p:txBody>
      </p:sp>
      <p:sp>
        <p:nvSpPr>
          <p:cNvPr id="20" name="TextBox 19">
            <a:extLst>
              <a:ext uri="{FF2B5EF4-FFF2-40B4-BE49-F238E27FC236}">
                <a16:creationId xmlns:a16="http://schemas.microsoft.com/office/drawing/2014/main" id="{58B77259-5CAA-26AE-A1E2-7DC1193C72B2}"/>
              </a:ext>
            </a:extLst>
          </p:cNvPr>
          <p:cNvSpPr txBox="1"/>
          <p:nvPr/>
        </p:nvSpPr>
        <p:spPr>
          <a:xfrm>
            <a:off x="6673022" y="3602935"/>
            <a:ext cx="1463260" cy="369332"/>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CCAFS SLC-40</a:t>
            </a:r>
            <a:endParaRPr lang="en-US" dirty="0"/>
          </a:p>
        </p:txBody>
      </p:sp>
      <p:pic>
        <p:nvPicPr>
          <p:cNvPr id="21" name="Picture 21" descr="Diagram&#10;&#10;Description automatically generated">
            <a:extLst>
              <a:ext uri="{FF2B5EF4-FFF2-40B4-BE49-F238E27FC236}">
                <a16:creationId xmlns:a16="http://schemas.microsoft.com/office/drawing/2014/main" id="{E47B1F6B-D06D-C454-BC18-15CCBDF41284}"/>
              </a:ext>
            </a:extLst>
          </p:cNvPr>
          <p:cNvPicPr>
            <a:picLocks noChangeAspect="1"/>
          </p:cNvPicPr>
          <p:nvPr/>
        </p:nvPicPr>
        <p:blipFill>
          <a:blip r:embed="rId7"/>
          <a:stretch>
            <a:fillRect/>
          </a:stretch>
        </p:blipFill>
        <p:spPr>
          <a:xfrm>
            <a:off x="5398052" y="4141822"/>
            <a:ext cx="2743200" cy="2461664"/>
          </a:xfrm>
          <a:prstGeom prst="rect">
            <a:avLst/>
          </a:prstGeom>
        </p:spPr>
      </p:pic>
      <p:sp>
        <p:nvSpPr>
          <p:cNvPr id="22" name="TextBox 21">
            <a:extLst>
              <a:ext uri="{FF2B5EF4-FFF2-40B4-BE49-F238E27FC236}">
                <a16:creationId xmlns:a16="http://schemas.microsoft.com/office/drawing/2014/main" id="{876331D4-95C1-DCF5-5C02-B87D64FFAD23}"/>
              </a:ext>
            </a:extLst>
          </p:cNvPr>
          <p:cNvSpPr txBox="1"/>
          <p:nvPr/>
        </p:nvSpPr>
        <p:spPr>
          <a:xfrm>
            <a:off x="5491369" y="6209195"/>
            <a:ext cx="1275521" cy="380375"/>
          </a:xfrm>
          <a:prstGeom prst="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cs typeface="Calibri"/>
              </a:rPr>
              <a:t>KSC LC-39A</a:t>
            </a:r>
            <a:endParaRPr lang="en-US" dirty="0"/>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89923" y="1547122"/>
            <a:ext cx="4787826" cy="4944303"/>
          </a:xfrm>
          <a:prstGeom prst="rect">
            <a:avLst/>
          </a:prstGeom>
        </p:spPr>
        <p:txBody>
          <a:bodyPr lIns="91440" tIns="45720" rIns="91440" bIns="45720" anchor="t">
            <a:normAutofit/>
          </a:bodyPr>
          <a:lstStyle/>
          <a:p>
            <a:pPr>
              <a:lnSpc>
                <a:spcPct val="100000"/>
              </a:lnSpc>
              <a:spcBef>
                <a:spcPts val="1400"/>
              </a:spcBef>
            </a:pPr>
            <a:r>
              <a:rPr lang="en-US" sz="2000" dirty="0">
                <a:ea typeface="+mn-lt"/>
                <a:cs typeface="+mn-lt"/>
              </a:rPr>
              <a:t>Using the CCAFS SLC-40 launch site as an example site, we can understand more about the placement of launch sites.</a:t>
            </a:r>
            <a:endParaRPr lang="en-US" sz="2000" dirty="0">
              <a:solidFill>
                <a:srgbClr val="000000"/>
              </a:solidFill>
              <a:latin typeface="Calibri"/>
              <a:cs typeface="Calibri" panose="020F0502020204030204"/>
            </a:endParaRPr>
          </a:p>
          <a:p>
            <a:pPr>
              <a:lnSpc>
                <a:spcPct val="100000"/>
              </a:lnSpc>
              <a:spcBef>
                <a:spcPts val="1400"/>
              </a:spcBef>
            </a:pPr>
            <a:r>
              <a:rPr lang="en-US" sz="2000" dirty="0">
                <a:solidFill>
                  <a:srgbClr val="000000"/>
                </a:solidFill>
                <a:latin typeface="Calibri"/>
                <a:cs typeface="Calibri" panose="020F0502020204030204"/>
              </a:rPr>
              <a:t>On the we can see that the </a:t>
            </a:r>
            <a:r>
              <a:rPr lang="en-US" sz="2000" dirty="0">
                <a:latin typeface="Calibri"/>
                <a:cs typeface="Calibri"/>
              </a:rPr>
              <a:t>CCAFS SLC-40</a:t>
            </a:r>
            <a:r>
              <a:rPr lang="en-US" sz="2000" dirty="0">
                <a:solidFill>
                  <a:srgbClr val="000000"/>
                </a:solidFill>
                <a:latin typeface="Calibri"/>
                <a:cs typeface="Calibri"/>
              </a:rPr>
              <a:t> distance to coastline is 0.66 km, to highway 0,62km and to the closest railway, 1,30km.</a:t>
            </a:r>
          </a:p>
          <a:p>
            <a:pPr>
              <a:lnSpc>
                <a:spcPct val="100000"/>
              </a:lnSpc>
              <a:spcBef>
                <a:spcPts val="1400"/>
              </a:spcBef>
            </a:pPr>
            <a:r>
              <a:rPr lang="en-US" sz="2000" dirty="0">
                <a:solidFill>
                  <a:srgbClr val="000000"/>
                </a:solidFill>
                <a:latin typeface="Calibri"/>
                <a:cs typeface="Calibri"/>
              </a:rPr>
              <a:t>By creating interactive maps, we found out that Launch sites are near coastline, highway and railway but keep a certain distance from the cities.</a:t>
            </a:r>
          </a:p>
          <a:p>
            <a:pPr>
              <a:lnSpc>
                <a:spcPct val="100000"/>
              </a:lnSpc>
              <a:spcBef>
                <a:spcPts val="1400"/>
              </a:spcBef>
            </a:pPr>
            <a:r>
              <a:rPr lang="en-US" sz="2000" dirty="0">
                <a:ea typeface="+mn-lt"/>
                <a:cs typeface="+mn-lt"/>
              </a:rPr>
              <a:t>The CCAFS distance to Cape Canaveral is 18.2 km.</a:t>
            </a:r>
            <a:endParaRPr lang="en-US" sz="2000" dirty="0">
              <a:solidFill>
                <a:srgbClr val="000000"/>
              </a:solidFill>
              <a:latin typeface="Calibri"/>
              <a:cs typeface="Calibri"/>
            </a:endParaRPr>
          </a:p>
          <a:p>
            <a:pPr>
              <a:lnSpc>
                <a:spcPct val="100000"/>
              </a:lnSpc>
              <a:spcBef>
                <a:spcPts val="1400"/>
              </a:spcBef>
            </a:pPr>
            <a:endParaRPr lang="en-US" sz="2000" dirty="0">
              <a:solidFill>
                <a:srgbClr val="000000"/>
              </a:solidFill>
              <a:latin typeface="Calibri"/>
              <a:cs typeface="Calibri"/>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PROXIMITY OF LAUNCH SITES TO OTHER POINTS OF INTEREST </a:t>
            </a:r>
            <a:endParaRPr lang="en-US" dirty="0"/>
          </a:p>
        </p:txBody>
      </p:sp>
      <p:pic>
        <p:nvPicPr>
          <p:cNvPr id="2" name="Picture 5" descr="Map&#10;&#10;Description automatically generated">
            <a:extLst>
              <a:ext uri="{FF2B5EF4-FFF2-40B4-BE49-F238E27FC236}">
                <a16:creationId xmlns:a16="http://schemas.microsoft.com/office/drawing/2014/main" id="{C0545695-1853-0647-7E36-B7AD15BCEF0A}"/>
              </a:ext>
            </a:extLst>
          </p:cNvPr>
          <p:cNvPicPr>
            <a:picLocks noChangeAspect="1"/>
          </p:cNvPicPr>
          <p:nvPr/>
        </p:nvPicPr>
        <p:blipFill>
          <a:blip r:embed="rId3"/>
          <a:stretch>
            <a:fillRect/>
          </a:stretch>
        </p:blipFill>
        <p:spPr>
          <a:xfrm>
            <a:off x="892313" y="1546478"/>
            <a:ext cx="5437809" cy="494669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9">
            <a:extLst>
              <a:ext uri="{FF2B5EF4-FFF2-40B4-BE49-F238E27FC236}">
                <a16:creationId xmlns:a16="http://schemas.microsoft.com/office/drawing/2014/main" id="{6F40FBDA-CEB1-40F0-9AB9-BD9C402D7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a:extLst>
              <a:ext uri="{FF2B5EF4-FFF2-40B4-BE49-F238E27FC236}">
                <a16:creationId xmlns:a16="http://schemas.microsoft.com/office/drawing/2014/main" id="{3D3A782D-1916-1162-4990-40DA0D98FE61}"/>
              </a:ext>
            </a:extLst>
          </p:cNvPr>
          <p:cNvPicPr>
            <a:picLocks noChangeAspect="1"/>
          </p:cNvPicPr>
          <p:nvPr/>
        </p:nvPicPr>
        <p:blipFill rotWithShape="1">
          <a:blip r:embed="rId2">
            <a:alphaModFix amt="45000"/>
          </a:blip>
          <a:srcRect t="15730"/>
          <a:stretch/>
        </p:blipFill>
        <p:spPr>
          <a:xfrm>
            <a:off x="20" y="10"/>
            <a:ext cx="12191980" cy="6857990"/>
          </a:xfrm>
          <a:prstGeom prst="rect">
            <a:avLst/>
          </a:prstGeom>
        </p:spPr>
      </p:pic>
      <p:sp>
        <p:nvSpPr>
          <p:cNvPr id="16" name="Rectangle 11">
            <a:extLst>
              <a:ext uri="{FF2B5EF4-FFF2-40B4-BE49-F238E27FC236}">
                <a16:creationId xmlns:a16="http://schemas.microsoft.com/office/drawing/2014/main" id="{0344D4FE-ABEF-4230-9E4E-AD5782FC7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noFill/>
          <a:ln w="9525" cap="sq" cmpd="sng" algn="ctr">
            <a:solidFill>
              <a:schemeClr val="tx1">
                <a:lumMod val="75000"/>
                <a:lumOff val="25000"/>
              </a:schemeClr>
            </a:solidFill>
            <a:prstDash val="solid"/>
            <a:miter lim="800000"/>
          </a:ln>
          <a:effectLst>
            <a:softEdge rad="0"/>
          </a:effectLst>
        </p:spPr>
      </p:sp>
      <p:sp>
        <p:nvSpPr>
          <p:cNvPr id="2" name="Title 1">
            <a:extLst>
              <a:ext uri="{FF2B5EF4-FFF2-40B4-BE49-F238E27FC236}">
                <a16:creationId xmlns:a16="http://schemas.microsoft.com/office/drawing/2014/main" id="{CF715F79-4A75-7EFD-967A-EC75239AFAA7}"/>
              </a:ext>
            </a:extLst>
          </p:cNvPr>
          <p:cNvSpPr>
            <a:spLocks noGrp="1"/>
          </p:cNvSpPr>
          <p:nvPr>
            <p:ph type="title"/>
          </p:nvPr>
        </p:nvSpPr>
        <p:spPr>
          <a:xfrm>
            <a:off x="1769532" y="1695576"/>
            <a:ext cx="8652938" cy="2857191"/>
          </a:xfrm>
        </p:spPr>
        <p:txBody>
          <a:bodyPr vert="horz" lIns="91440" tIns="45720" rIns="91440" bIns="45720" rtlCol="0" anchor="ctr">
            <a:normAutofit/>
          </a:bodyPr>
          <a:lstStyle/>
          <a:p>
            <a:pPr algn="ctr"/>
            <a:r>
              <a:rPr lang="en-US" sz="8000"/>
              <a:t>Build a Dashboard with Plotly Dash</a:t>
            </a:r>
          </a:p>
        </p:txBody>
      </p:sp>
      <p:sp>
        <p:nvSpPr>
          <p:cNvPr id="3" name="Content Placeholder 2">
            <a:extLst>
              <a:ext uri="{FF2B5EF4-FFF2-40B4-BE49-F238E27FC236}">
                <a16:creationId xmlns:a16="http://schemas.microsoft.com/office/drawing/2014/main" id="{A5089A6A-1F7D-7FC4-DBAF-0A0E427EFCB7}"/>
              </a:ext>
            </a:extLst>
          </p:cNvPr>
          <p:cNvSpPr>
            <a:spLocks noGrp="1"/>
          </p:cNvSpPr>
          <p:nvPr>
            <p:ph idx="1"/>
          </p:nvPr>
        </p:nvSpPr>
        <p:spPr>
          <a:xfrm>
            <a:off x="1769532" y="4623127"/>
            <a:ext cx="8655200" cy="457201"/>
          </a:xfrm>
        </p:spPr>
        <p:txBody>
          <a:bodyPr vert="horz" lIns="91440" tIns="45720" rIns="91440" bIns="45720" rtlCol="0">
            <a:normAutofit/>
          </a:bodyPr>
          <a:lstStyle/>
          <a:p>
            <a:pPr marL="0" indent="0" algn="ctr">
              <a:buNone/>
            </a:pPr>
            <a:r>
              <a:rPr lang="en-US" sz="2400"/>
              <a:t>Section 4</a:t>
            </a:r>
          </a:p>
        </p:txBody>
      </p:sp>
      <p:sp>
        <p:nvSpPr>
          <p:cNvPr id="14" name="Rectangle 13">
            <a:extLst>
              <a:ext uri="{FF2B5EF4-FFF2-40B4-BE49-F238E27FC236}">
                <a16:creationId xmlns:a16="http://schemas.microsoft.com/office/drawing/2014/main" id="{9325F979-D3F9-4926-81B7-7ACCB31A50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9525" cap="sq" cmpd="sng" algn="ctr">
            <a:solidFill>
              <a:schemeClr val="tx1">
                <a:lumMod val="75000"/>
                <a:lumOff val="25000"/>
                <a:alpha val="80000"/>
              </a:schemeClr>
            </a:solidFill>
            <a:prstDash val="solid"/>
            <a:miter lim="800000"/>
          </a:ln>
          <a:effectLst/>
        </p:spPr>
      </p:sp>
    </p:spTree>
    <p:extLst>
      <p:ext uri="{BB962C8B-B14F-4D97-AF65-F5344CB8AC3E}">
        <p14:creationId xmlns:p14="http://schemas.microsoft.com/office/powerpoint/2010/main" val="26074075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3"/>
            <a:ext cx="10032314" cy="18984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Our objective is to evaluate the viability of a new company, </a:t>
            </a:r>
            <a:r>
              <a:rPr lang="en-US" sz="2200" dirty="0" err="1">
                <a:solidFill>
                  <a:schemeClr val="accent3">
                    <a:lumMod val="25000"/>
                  </a:schemeClr>
                </a:solidFill>
                <a:latin typeface="Abadi"/>
              </a:rPr>
              <a:t>SpaceY</a:t>
            </a:r>
            <a:r>
              <a:rPr lang="en-US" sz="2200" dirty="0">
                <a:solidFill>
                  <a:schemeClr val="accent3">
                    <a:lumMod val="25000"/>
                  </a:schemeClr>
                </a:solidFill>
                <a:latin typeface="Abadi"/>
              </a:rPr>
              <a:t>, by analyzing existing company, SpaceX.</a:t>
            </a:r>
          </a:p>
          <a:p>
            <a:pPr>
              <a:spcBef>
                <a:spcPts val="1400"/>
              </a:spcBef>
            </a:pPr>
            <a:r>
              <a:rPr lang="en-US" sz="2200" dirty="0">
                <a:solidFill>
                  <a:schemeClr val="accent3">
                    <a:lumMod val="25000"/>
                  </a:schemeClr>
                </a:solidFill>
                <a:latin typeface="Abadi"/>
              </a:rPr>
              <a:t>By gathering information about SpaceX launches and determining which factors lead to a successful landing of the first stage, we can predict the price of launch for company </a:t>
            </a:r>
            <a:r>
              <a:rPr lang="en-US" sz="2200" dirty="0" err="1">
                <a:solidFill>
                  <a:schemeClr val="accent3">
                    <a:lumMod val="25000"/>
                  </a:schemeClr>
                </a:solidFill>
                <a:latin typeface="Abadi"/>
              </a:rPr>
              <a:t>SpaceY</a:t>
            </a:r>
            <a:r>
              <a:rPr lang="en-US" sz="2200" dirty="0">
                <a:solidFill>
                  <a:schemeClr val="accent3">
                    <a:lumMod val="25000"/>
                  </a:schemeClr>
                </a:solidFill>
                <a:latin typeface="Abadi"/>
              </a:rPr>
              <a:t>.</a:t>
            </a:r>
            <a:endParaRPr lang="en-US" dirty="0">
              <a:solidFill>
                <a:schemeClr val="accent3">
                  <a:lumMod val="25000"/>
                </a:schemeClr>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9911" y="5473232"/>
            <a:ext cx="10357688" cy="641273"/>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ea typeface="+mn-lt"/>
                <a:cs typeface="+mn-lt"/>
              </a:rPr>
              <a:t>The launch site KSC LC-39 A had the most successful launches, with 41.7% of the total successful launches.</a:t>
            </a:r>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LAUNCH SUCCESS COUNT FOR ALL SITES </a:t>
            </a:r>
            <a:endParaRPr lang="en-US" dirty="0"/>
          </a:p>
        </p:txBody>
      </p:sp>
      <p:pic>
        <p:nvPicPr>
          <p:cNvPr id="2" name="Picture 3" descr="Chart, pie chart&#10;&#10;Description automatically generated">
            <a:extLst>
              <a:ext uri="{FF2B5EF4-FFF2-40B4-BE49-F238E27FC236}">
                <a16:creationId xmlns:a16="http://schemas.microsoft.com/office/drawing/2014/main" id="{3912C472-1E75-0A48-F3BF-9324389F5460}"/>
              </a:ext>
            </a:extLst>
          </p:cNvPr>
          <p:cNvPicPr>
            <a:picLocks noChangeAspect="1"/>
          </p:cNvPicPr>
          <p:nvPr/>
        </p:nvPicPr>
        <p:blipFill>
          <a:blip r:embed="rId3"/>
          <a:stretch>
            <a:fillRect/>
          </a:stretch>
        </p:blipFill>
        <p:spPr>
          <a:xfrm>
            <a:off x="1713875" y="1475139"/>
            <a:ext cx="7914806" cy="370785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660608"/>
            <a:ext cx="10551583" cy="516355"/>
          </a:xfrm>
          <a:prstGeom prst="rect">
            <a:avLst/>
          </a:prstGeom>
        </p:spPr>
        <p:txBody>
          <a:bodyPr lIns="91440" tIns="45720" rIns="91440" bIns="45720" anchor="t">
            <a:normAutofit fontScale="85000" lnSpcReduction="10000"/>
          </a:bodyPr>
          <a:lstStyle/>
          <a:p>
            <a:pPr>
              <a:lnSpc>
                <a:spcPct val="100000"/>
              </a:lnSpc>
              <a:spcBef>
                <a:spcPts val="1400"/>
              </a:spcBef>
            </a:pPr>
            <a:r>
              <a:rPr lang="en-US" sz="2200" dirty="0">
                <a:ea typeface="+mn-lt"/>
                <a:cs typeface="+mn-lt"/>
              </a:rPr>
              <a:t>The launch site KSC LC-39 A also had the highest rate of successful launches, with a 76.9% success rate.</a:t>
            </a:r>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32536" y="401240"/>
            <a:ext cx="10653009" cy="848852"/>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PIE CHART FOR THE LAUNCH SITE WITH HIGHEST LAUNCH SUCCESS RATIO</a:t>
            </a:r>
            <a:endParaRPr lang="en-US" dirty="0"/>
          </a:p>
        </p:txBody>
      </p:sp>
      <p:pic>
        <p:nvPicPr>
          <p:cNvPr id="2" name="Picture 3" descr="Chart, pie chart&#10;&#10;Description automatically generated">
            <a:extLst>
              <a:ext uri="{FF2B5EF4-FFF2-40B4-BE49-F238E27FC236}">
                <a16:creationId xmlns:a16="http://schemas.microsoft.com/office/drawing/2014/main" id="{F7237CE2-BFCB-A513-AE20-76FD08308CFD}"/>
              </a:ext>
            </a:extLst>
          </p:cNvPr>
          <p:cNvPicPr>
            <a:picLocks noChangeAspect="1"/>
          </p:cNvPicPr>
          <p:nvPr/>
        </p:nvPicPr>
        <p:blipFill>
          <a:blip r:embed="rId3"/>
          <a:stretch>
            <a:fillRect/>
          </a:stretch>
        </p:blipFill>
        <p:spPr>
          <a:xfrm>
            <a:off x="1726367" y="1417348"/>
            <a:ext cx="8551887" cy="4010812"/>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4929" y="4174083"/>
            <a:ext cx="10764432" cy="2065340"/>
          </a:xfrm>
          <a:prstGeom prst="rect">
            <a:avLst/>
          </a:prstGeom>
        </p:spPr>
        <p:txBody>
          <a:bodyPr lIns="91440" tIns="45720" rIns="91440" bIns="45720" anchor="t">
            <a:normAutofit fontScale="77500" lnSpcReduction="20000"/>
          </a:bodyPr>
          <a:lstStyle/>
          <a:p>
            <a:pPr marL="0" indent="0">
              <a:lnSpc>
                <a:spcPct val="100000"/>
              </a:lnSpc>
              <a:spcBef>
                <a:spcPts val="1400"/>
              </a:spcBef>
              <a:buNone/>
            </a:pPr>
            <a:r>
              <a:rPr lang="en-US" sz="2200" dirty="0">
                <a:solidFill>
                  <a:schemeClr val="tx2"/>
                </a:solidFill>
                <a:latin typeface="Abadi"/>
                <a:ea typeface="+mn-lt"/>
                <a:cs typeface="+mn-lt"/>
              </a:rPr>
              <a:t>Plotting the launch outcome vs. payload for all sites shows a gap around 4000 kg, so it makes sense to split the data into 2 ranges: </a:t>
            </a:r>
            <a:endParaRPr lang="en-US">
              <a:solidFill>
                <a:schemeClr val="tx2"/>
              </a:solidFill>
              <a:latin typeface="Abadi"/>
              <a:ea typeface="+mn-lt"/>
              <a:cs typeface="+mn-lt"/>
            </a:endParaRPr>
          </a:p>
          <a:p>
            <a:pPr lvl="1">
              <a:lnSpc>
                <a:spcPct val="100000"/>
              </a:lnSpc>
              <a:spcBef>
                <a:spcPts val="1400"/>
              </a:spcBef>
            </a:pPr>
            <a:r>
              <a:rPr lang="en-US" sz="1800" dirty="0">
                <a:solidFill>
                  <a:schemeClr val="tx2"/>
                </a:solidFill>
                <a:latin typeface="Abadi"/>
                <a:ea typeface="+mn-lt"/>
                <a:cs typeface="+mn-lt"/>
              </a:rPr>
              <a:t>0 – 4000 kg (low payloads) </a:t>
            </a:r>
          </a:p>
          <a:p>
            <a:pPr lvl="1">
              <a:lnSpc>
                <a:spcPct val="100000"/>
              </a:lnSpc>
              <a:spcBef>
                <a:spcPts val="1400"/>
              </a:spcBef>
            </a:pPr>
            <a:r>
              <a:rPr lang="en-US" sz="1800" dirty="0">
                <a:solidFill>
                  <a:schemeClr val="tx2"/>
                </a:solidFill>
                <a:latin typeface="Abadi"/>
                <a:ea typeface="+mn-lt"/>
                <a:cs typeface="+mn-lt"/>
              </a:rPr>
              <a:t>4000 – 10000 kg (massive payloads) </a:t>
            </a:r>
            <a:endParaRPr lang="en-US">
              <a:solidFill>
                <a:schemeClr val="tx2"/>
              </a:solidFill>
              <a:latin typeface="Abadi"/>
              <a:ea typeface="+mn-lt"/>
              <a:cs typeface="+mn-lt"/>
            </a:endParaRPr>
          </a:p>
          <a:p>
            <a:pPr marL="0" indent="0">
              <a:lnSpc>
                <a:spcPct val="100000"/>
              </a:lnSpc>
              <a:spcBef>
                <a:spcPts val="1400"/>
              </a:spcBef>
              <a:buNone/>
            </a:pPr>
            <a:r>
              <a:rPr lang="en-US" sz="2200" dirty="0">
                <a:solidFill>
                  <a:schemeClr val="tx2"/>
                </a:solidFill>
                <a:latin typeface="Abadi"/>
                <a:ea typeface="+mn-lt"/>
                <a:cs typeface="+mn-lt"/>
              </a:rPr>
              <a:t>From these 2 plots, it can be shown that the success for massive payloads is lower than that for low payloads. </a:t>
            </a:r>
            <a:endParaRPr lang="en-US">
              <a:solidFill>
                <a:schemeClr val="tx2"/>
              </a:solidFill>
              <a:latin typeface="Abadi"/>
              <a:ea typeface="+mn-lt"/>
              <a:cs typeface="+mn-lt"/>
            </a:endParaRPr>
          </a:p>
          <a:p>
            <a:pPr marL="0" indent="0">
              <a:lnSpc>
                <a:spcPct val="100000"/>
              </a:lnSpc>
              <a:spcBef>
                <a:spcPts val="1400"/>
              </a:spcBef>
              <a:buNone/>
            </a:pPr>
            <a:r>
              <a:rPr lang="en-US" sz="2200" dirty="0">
                <a:solidFill>
                  <a:schemeClr val="tx2"/>
                </a:solidFill>
                <a:latin typeface="Abadi"/>
                <a:ea typeface="+mn-lt"/>
                <a:cs typeface="+mn-lt"/>
              </a:rPr>
              <a:t>It is also worth noting that some booster types (v1.0 and B5) have not been launched with massive payloads.</a:t>
            </a:r>
            <a:endParaRPr lang="en-US">
              <a:solidFill>
                <a:schemeClr val="tx2"/>
              </a:solidFill>
              <a:latin typeface="Abadi"/>
              <a:ea typeface="+mn-lt"/>
              <a:cs typeface="+mn-lt"/>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latin typeface="IBM Plex Mono SemiBold"/>
              </a:rPr>
              <a:t>LAUNCH OUTCOME VS. PAYLOAD SCATTER PLOT FOR ALL SITES</a:t>
            </a:r>
            <a:endParaRPr lang="en-US" dirty="0"/>
          </a:p>
        </p:txBody>
      </p:sp>
      <p:pic>
        <p:nvPicPr>
          <p:cNvPr id="2" name="Picture 3">
            <a:extLst>
              <a:ext uri="{FF2B5EF4-FFF2-40B4-BE49-F238E27FC236}">
                <a16:creationId xmlns:a16="http://schemas.microsoft.com/office/drawing/2014/main" id="{0DA71E01-B896-F711-CEF8-D28101DAB05E}"/>
              </a:ext>
            </a:extLst>
          </p:cNvPr>
          <p:cNvPicPr>
            <a:picLocks noChangeAspect="1"/>
          </p:cNvPicPr>
          <p:nvPr/>
        </p:nvPicPr>
        <p:blipFill>
          <a:blip r:embed="rId3"/>
          <a:stretch>
            <a:fillRect/>
          </a:stretch>
        </p:blipFill>
        <p:spPr>
          <a:xfrm>
            <a:off x="1289154" y="1364298"/>
            <a:ext cx="9601199" cy="2755303"/>
          </a:xfrm>
          <a:prstGeom prst="rect">
            <a:avLst/>
          </a:prstGeom>
        </p:spPr>
      </p:pic>
      <p:cxnSp>
        <p:nvCxnSpPr>
          <p:cNvPr id="4" name="Straight Arrow Connector 3">
            <a:extLst>
              <a:ext uri="{FF2B5EF4-FFF2-40B4-BE49-F238E27FC236}">
                <a16:creationId xmlns:a16="http://schemas.microsoft.com/office/drawing/2014/main" id="{ECA2403B-84A8-AB13-E9A4-66119635CD9C}"/>
              </a:ext>
            </a:extLst>
          </p:cNvPr>
          <p:cNvCxnSpPr/>
          <p:nvPr/>
        </p:nvCxnSpPr>
        <p:spPr>
          <a:xfrm>
            <a:off x="4926767" y="1885013"/>
            <a:ext cx="24983" cy="1923737"/>
          </a:xfrm>
          <a:prstGeom prst="straightConnector1">
            <a:avLst/>
          </a:prstGeom>
        </p:spPr>
        <p:style>
          <a:lnRef idx="3">
            <a:schemeClr val="accent1"/>
          </a:lnRef>
          <a:fillRef idx="0">
            <a:schemeClr val="accent1"/>
          </a:fillRef>
          <a:effectRef idx="2">
            <a:schemeClr val="accent1"/>
          </a:effectRef>
          <a:fontRef idx="minor">
            <a:schemeClr val="tx1"/>
          </a:fontRef>
        </p:style>
      </p:cxnSp>
      <p:sp>
        <p:nvSpPr>
          <p:cNvPr id="6" name="TextBox 5">
            <a:extLst>
              <a:ext uri="{FF2B5EF4-FFF2-40B4-BE49-F238E27FC236}">
                <a16:creationId xmlns:a16="http://schemas.microsoft.com/office/drawing/2014/main" id="{05290D15-E538-9672-4FB0-BF65EB901E87}"/>
              </a:ext>
            </a:extLst>
          </p:cNvPr>
          <p:cNvSpPr txBox="1"/>
          <p:nvPr/>
        </p:nvSpPr>
        <p:spPr>
          <a:xfrm>
            <a:off x="2609021" y="2802282"/>
            <a:ext cx="1578947" cy="369332"/>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1">
                    <a:lumMod val="50000"/>
                  </a:schemeClr>
                </a:solidFill>
                <a:latin typeface="Abadi"/>
                <a:cs typeface="Calibri"/>
              </a:rPr>
              <a:t>Low </a:t>
            </a:r>
            <a:r>
              <a:rPr lang="en-US" dirty="0">
                <a:solidFill>
                  <a:schemeClr val="accent1">
                    <a:lumMod val="50000"/>
                  </a:schemeClr>
                </a:solidFill>
                <a:latin typeface="Abadi"/>
                <a:ea typeface="+mn-lt"/>
                <a:cs typeface="+mn-lt"/>
              </a:rPr>
              <a:t>payloads</a:t>
            </a:r>
            <a:endParaRPr lang="en-US" dirty="0">
              <a:solidFill>
                <a:schemeClr val="accent1">
                  <a:lumMod val="50000"/>
                </a:schemeClr>
              </a:solidFill>
              <a:latin typeface="Abadi"/>
            </a:endParaRPr>
          </a:p>
        </p:txBody>
      </p:sp>
      <p:sp>
        <p:nvSpPr>
          <p:cNvPr id="8" name="TextBox 7">
            <a:extLst>
              <a:ext uri="{FF2B5EF4-FFF2-40B4-BE49-F238E27FC236}">
                <a16:creationId xmlns:a16="http://schemas.microsoft.com/office/drawing/2014/main" id="{DC19AE50-CB71-6B25-F96F-1B2CD5C45CD9}"/>
              </a:ext>
            </a:extLst>
          </p:cNvPr>
          <p:cNvSpPr txBox="1"/>
          <p:nvPr/>
        </p:nvSpPr>
        <p:spPr>
          <a:xfrm>
            <a:off x="5482135" y="2802281"/>
            <a:ext cx="1953701" cy="369332"/>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a:solidFill>
                  <a:schemeClr val="accent1">
                    <a:lumMod val="50000"/>
                  </a:schemeClr>
                </a:solidFill>
                <a:latin typeface="Abadi"/>
                <a:cs typeface="Calibri"/>
              </a:rPr>
              <a:t>Massive </a:t>
            </a:r>
            <a:r>
              <a:rPr lang="en-US" dirty="0">
                <a:solidFill>
                  <a:schemeClr val="accent1">
                    <a:lumMod val="50000"/>
                  </a:schemeClr>
                </a:solidFill>
                <a:latin typeface="Abadi"/>
                <a:ea typeface="+mn-lt"/>
                <a:cs typeface="+mn-lt"/>
              </a:rPr>
              <a:t>payloads</a:t>
            </a:r>
            <a:endParaRPr lang="en-US" dirty="0">
              <a:solidFill>
                <a:schemeClr val="accent1">
                  <a:lumMod val="50000"/>
                </a:schemeClr>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sky, outdoor, factory, building&#10;&#10;Description automatically generated">
            <a:extLst>
              <a:ext uri="{FF2B5EF4-FFF2-40B4-BE49-F238E27FC236}">
                <a16:creationId xmlns:a16="http://schemas.microsoft.com/office/drawing/2014/main" id="{EB5ABC5A-0335-EA39-6AB6-B6A59478DB9E}"/>
              </a:ext>
            </a:extLst>
          </p:cNvPr>
          <p:cNvPicPr>
            <a:picLocks noChangeAspect="1"/>
          </p:cNvPicPr>
          <p:nvPr/>
        </p:nvPicPr>
        <p:blipFill rotWithShape="1">
          <a:blip r:embed="rId2"/>
          <a:srcRect t="9446" r="9093" b="2"/>
          <a:stretch/>
        </p:blipFill>
        <p:spPr>
          <a:xfrm>
            <a:off x="2562726" y="1"/>
            <a:ext cx="9629274" cy="6857999"/>
          </a:xfrm>
          <a:prstGeom prst="rect">
            <a:avLst/>
          </a:prstGeom>
        </p:spPr>
      </p:pic>
      <p:sp>
        <p:nvSpPr>
          <p:cNvPr id="26" name="Freeform: Shape 8">
            <a:extLst>
              <a:ext uri="{FF2B5EF4-FFF2-40B4-BE49-F238E27FC236}">
                <a16:creationId xmlns:a16="http://schemas.microsoft.com/office/drawing/2014/main" id="{D928DD85-BB99-450D-A702-2683E0296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Freeform: Shape 10">
            <a:extLst>
              <a:ext uri="{FF2B5EF4-FFF2-40B4-BE49-F238E27FC236}">
                <a16:creationId xmlns:a16="http://schemas.microsoft.com/office/drawing/2014/main" id="{240E5BD2-4019-4012-A1AA-628900E65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478"/>
            <a:ext cx="5953780" cy="6858478"/>
          </a:xfrm>
          <a:custGeom>
            <a:avLst/>
            <a:gdLst>
              <a:gd name="connsiteX0" fmla="*/ 0 w 5953780"/>
              <a:gd name="connsiteY0" fmla="*/ 6858478 h 6858478"/>
              <a:gd name="connsiteX1" fmla="*/ 5953780 w 5953780"/>
              <a:gd name="connsiteY1" fmla="*/ 6858478 h 6858478"/>
              <a:gd name="connsiteX2" fmla="*/ 2777405 w 5953780"/>
              <a:gd name="connsiteY2" fmla="*/ 0 h 6858478"/>
              <a:gd name="connsiteX3" fmla="*/ 2771828 w 5953780"/>
              <a:gd name="connsiteY3" fmla="*/ 0 h 6858478"/>
              <a:gd name="connsiteX4" fmla="*/ 1705600 w 5953780"/>
              <a:gd name="connsiteY4" fmla="*/ 0 h 6858478"/>
              <a:gd name="connsiteX5" fmla="*/ 0 w 5953780"/>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53780" h="6858478">
                <a:moveTo>
                  <a:pt x="0" y="6858478"/>
                </a:moveTo>
                <a:lnTo>
                  <a:pt x="5953780" y="6858478"/>
                </a:lnTo>
                <a:lnTo>
                  <a:pt x="2777405" y="0"/>
                </a:lnTo>
                <a:lnTo>
                  <a:pt x="2771828" y="0"/>
                </a:lnTo>
                <a:lnTo>
                  <a:pt x="1705600" y="0"/>
                </a:lnTo>
                <a:lnTo>
                  <a:pt x="0"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EB7EB6-2133-145D-3407-0BDF8F0D5D33}"/>
              </a:ext>
            </a:extLst>
          </p:cNvPr>
          <p:cNvSpPr>
            <a:spLocks noGrp="1"/>
          </p:cNvSpPr>
          <p:nvPr>
            <p:ph type="title"/>
          </p:nvPr>
        </p:nvSpPr>
        <p:spPr>
          <a:xfrm>
            <a:off x="804672" y="342006"/>
            <a:ext cx="3879232" cy="2248122"/>
          </a:xfrm>
        </p:spPr>
        <p:txBody>
          <a:bodyPr vert="horz" lIns="91440" tIns="45720" rIns="91440" bIns="45720" rtlCol="0" anchor="b">
            <a:normAutofit/>
          </a:bodyPr>
          <a:lstStyle/>
          <a:p>
            <a:r>
              <a:rPr lang="en-US" sz="5000"/>
              <a:t>Predictive Analysis</a:t>
            </a:r>
            <a:br>
              <a:rPr lang="en-US" sz="5000"/>
            </a:br>
            <a:r>
              <a:rPr lang="en-US" sz="5000"/>
              <a:t>(Classification)</a:t>
            </a:r>
          </a:p>
        </p:txBody>
      </p:sp>
      <p:sp>
        <p:nvSpPr>
          <p:cNvPr id="3" name="Content Placeholder 2">
            <a:extLst>
              <a:ext uri="{FF2B5EF4-FFF2-40B4-BE49-F238E27FC236}">
                <a16:creationId xmlns:a16="http://schemas.microsoft.com/office/drawing/2014/main" id="{29A999D1-5DCE-D9BA-3AE1-09E64AD4DE44}"/>
              </a:ext>
            </a:extLst>
          </p:cNvPr>
          <p:cNvSpPr>
            <a:spLocks noGrp="1"/>
          </p:cNvSpPr>
          <p:nvPr>
            <p:ph idx="1"/>
          </p:nvPr>
        </p:nvSpPr>
        <p:spPr>
          <a:xfrm>
            <a:off x="804672" y="2726652"/>
            <a:ext cx="3205463" cy="1155525"/>
          </a:xfrm>
        </p:spPr>
        <p:txBody>
          <a:bodyPr vert="horz" lIns="91440" tIns="45720" rIns="91440" bIns="45720" rtlCol="0" anchor="t">
            <a:normAutofit/>
          </a:bodyPr>
          <a:lstStyle/>
          <a:p>
            <a:pPr marL="0" indent="0">
              <a:buNone/>
            </a:pPr>
            <a:r>
              <a:rPr lang="en-US" sz="2000"/>
              <a:t>Section 5</a:t>
            </a:r>
          </a:p>
        </p:txBody>
      </p:sp>
    </p:spTree>
    <p:extLst>
      <p:ext uri="{BB962C8B-B14F-4D97-AF65-F5344CB8AC3E}">
        <p14:creationId xmlns:p14="http://schemas.microsoft.com/office/powerpoint/2010/main" val="3252930462"/>
      </p:ext>
    </p:extLst>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649224" y="316971"/>
            <a:ext cx="5102351" cy="1139457"/>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rgbClr val="204E79"/>
                </a:solidFill>
                <a:latin typeface="+mj-lt"/>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49224" y="1389089"/>
            <a:ext cx="5102351" cy="4859713"/>
          </a:xfrm>
          <a:prstGeom prst="rect">
            <a:avLst/>
          </a:prstGeom>
        </p:spPr>
        <p:txBody>
          <a:bodyPr vert="horz" lIns="91440" tIns="45720" rIns="91440" bIns="45720" rtlCol="0">
            <a:normAutofit/>
          </a:bodyPr>
          <a:lstStyle/>
          <a:p>
            <a:pPr marL="0">
              <a:spcBef>
                <a:spcPts val="1400"/>
              </a:spcBef>
            </a:pPr>
            <a:r>
              <a:rPr lang="en-US" sz="2000"/>
              <a:t>Plotting the Accuracy Score and Best Score for each classification algorithm produces the following result: </a:t>
            </a:r>
          </a:p>
          <a:p>
            <a:pPr marL="457200" lvl="1">
              <a:spcBef>
                <a:spcPts val="1400"/>
              </a:spcBef>
            </a:pPr>
            <a:r>
              <a:rPr lang="en-US" sz="2000"/>
              <a:t>The Decision Tree model has the highest classification accuracy </a:t>
            </a:r>
          </a:p>
          <a:p>
            <a:pPr marL="457200" lvl="1">
              <a:spcBef>
                <a:spcPts val="1400"/>
              </a:spcBef>
            </a:pPr>
            <a:r>
              <a:rPr lang="en-US" sz="2000"/>
              <a:t>The Accuracy Score is 94.44% </a:t>
            </a:r>
          </a:p>
          <a:p>
            <a:pPr marL="457200" lvl="1">
              <a:spcBef>
                <a:spcPts val="1400"/>
              </a:spcBef>
            </a:pPr>
            <a:r>
              <a:rPr lang="en-US" sz="2000" dirty="0"/>
              <a:t> The Best Score is 90.36%</a:t>
            </a:r>
          </a:p>
        </p:txBody>
      </p:sp>
      <p:sp>
        <p:nvSpPr>
          <p:cNvPr id="25" name="Rectangle 24">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5" descr="Chart, bar chart&#10;&#10;Description automatically generated">
            <a:extLst>
              <a:ext uri="{FF2B5EF4-FFF2-40B4-BE49-F238E27FC236}">
                <a16:creationId xmlns:a16="http://schemas.microsoft.com/office/drawing/2014/main" id="{62BFED14-C38A-D4B4-B444-A820B20C57C7}"/>
              </a:ext>
            </a:extLst>
          </p:cNvPr>
          <p:cNvPicPr>
            <a:picLocks noChangeAspect="1"/>
          </p:cNvPicPr>
          <p:nvPr/>
        </p:nvPicPr>
        <p:blipFill>
          <a:blip r:embed="rId2"/>
          <a:stretch>
            <a:fillRect/>
          </a:stretch>
        </p:blipFill>
        <p:spPr>
          <a:xfrm>
            <a:off x="7060409" y="694945"/>
            <a:ext cx="4203757" cy="2322576"/>
          </a:xfrm>
          <a:prstGeom prst="rect">
            <a:avLst/>
          </a:prstGeom>
        </p:spPr>
      </p:pic>
      <p:sp>
        <p:nvSpPr>
          <p:cNvPr id="29"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2" descr="Chart, bar chart&#10;&#10;Description automatically generated">
            <a:extLst>
              <a:ext uri="{FF2B5EF4-FFF2-40B4-BE49-F238E27FC236}">
                <a16:creationId xmlns:a16="http://schemas.microsoft.com/office/drawing/2014/main" id="{4D845D11-F7E1-D536-F980-D6A44B67272C}"/>
              </a:ext>
            </a:extLst>
          </p:cNvPr>
          <p:cNvPicPr>
            <a:picLocks noChangeAspect="1"/>
          </p:cNvPicPr>
          <p:nvPr/>
        </p:nvPicPr>
        <p:blipFill>
          <a:blip r:embed="rId3"/>
          <a:stretch>
            <a:fillRect/>
          </a:stretch>
        </p:blipFill>
        <p:spPr>
          <a:xfrm>
            <a:off x="7060409" y="3721608"/>
            <a:ext cx="4203757" cy="2322576"/>
          </a:xfrm>
          <a:prstGeom prst="rect">
            <a:avLst/>
          </a:prstGeom>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6729984" y="6355080"/>
            <a:ext cx="685800" cy="365125"/>
          </a:xfrm>
        </p:spPr>
        <p:txBody>
          <a:bodyPr vert="horz" lIns="91440" tIns="45720" rIns="91440" bIns="45720" rtlCol="0" anchor="ctr">
            <a:normAutofit/>
          </a:bodyPr>
          <a:lstStyle/>
          <a:p>
            <a:pPr algn="l">
              <a:spcAft>
                <a:spcPts val="600"/>
              </a:spcAft>
            </a:pPr>
            <a:fld id="{5075537C-CA84-1446-933C-8E9D027F9201}" type="slidenum">
              <a:rPr lang="en-US" sz="1200">
                <a:solidFill>
                  <a:srgbClr val="404040"/>
                </a:solidFill>
                <a:latin typeface="+mn-lt"/>
              </a:rPr>
              <a:pPr algn="l">
                <a:spcAft>
                  <a:spcPts val="600"/>
                </a:spcAft>
              </a:pPr>
              <a:t>44</a:t>
            </a:fld>
            <a:endParaRPr lang="en-US" sz="1200">
              <a:solidFill>
                <a:srgbClr val="404040"/>
              </a:solidFill>
              <a:latin typeface="+mn-lt"/>
            </a:endParaRPr>
          </a:p>
        </p:txBody>
      </p:sp>
      <p:pic>
        <p:nvPicPr>
          <p:cNvPr id="7" name="Picture 7" descr="Table&#10;&#10;Description automatically generated">
            <a:extLst>
              <a:ext uri="{FF2B5EF4-FFF2-40B4-BE49-F238E27FC236}">
                <a16:creationId xmlns:a16="http://schemas.microsoft.com/office/drawing/2014/main" id="{8914C896-0C2E-015C-57DD-EAAE62D46D5D}"/>
              </a:ext>
            </a:extLst>
          </p:cNvPr>
          <p:cNvPicPr>
            <a:picLocks noChangeAspect="1"/>
          </p:cNvPicPr>
          <p:nvPr/>
        </p:nvPicPr>
        <p:blipFill>
          <a:blip r:embed="rId4"/>
          <a:stretch>
            <a:fillRect/>
          </a:stretch>
        </p:blipFill>
        <p:spPr>
          <a:xfrm>
            <a:off x="327285" y="4091429"/>
            <a:ext cx="5428937" cy="233523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16269"/>
            <a:ext cx="5005352" cy="4341675"/>
          </a:xfrm>
          <a:prstGeom prst="rect">
            <a:avLst/>
          </a:prstGeom>
        </p:spPr>
        <p:txBody>
          <a:bodyPr lIns="91440" tIns="45720" rIns="91440" bIns="45720" anchor="t">
            <a:normAutofit/>
          </a:bodyPr>
          <a:lstStyle/>
          <a:p>
            <a:pPr marL="0" indent="0">
              <a:lnSpc>
                <a:spcPct val="100000"/>
              </a:lnSpc>
              <a:spcBef>
                <a:spcPts val="1400"/>
              </a:spcBef>
              <a:buNone/>
            </a:pPr>
            <a:endParaRPr lang="en-US" sz="2200" dirty="0">
              <a:ea typeface="+mn-lt"/>
              <a:cs typeface="+mn-lt"/>
            </a:endParaRPr>
          </a:p>
          <a:p>
            <a:pPr marL="0" indent="0">
              <a:lnSpc>
                <a:spcPct val="100000"/>
              </a:lnSpc>
              <a:spcBef>
                <a:spcPts val="1400"/>
              </a:spcBef>
              <a:buNone/>
            </a:pPr>
            <a:r>
              <a:rPr lang="en-US" sz="2200" dirty="0">
                <a:ea typeface="+mn-lt"/>
                <a:cs typeface="+mn-lt"/>
              </a:rPr>
              <a:t>As shown previously, best performing classification model is the Decision Tree model, with an accuracy of 94.44%.</a:t>
            </a:r>
            <a:endParaRPr lang="en-US" dirty="0">
              <a:ea typeface="+mn-lt"/>
              <a:cs typeface="+mn-lt"/>
            </a:endParaRPr>
          </a:p>
          <a:p>
            <a:pPr marL="0" indent="0">
              <a:lnSpc>
                <a:spcPct val="100000"/>
              </a:lnSpc>
              <a:spcBef>
                <a:spcPts val="1400"/>
              </a:spcBef>
              <a:buNone/>
            </a:pPr>
            <a:r>
              <a:rPr lang="en-US" sz="2200" dirty="0">
                <a:ea typeface="+mn-lt"/>
                <a:cs typeface="+mn-lt"/>
              </a:rPr>
              <a:t>This is explained by the confusion matrix, which shows only 1 out of 18 total results classified incorrectly (a false positive, shown in the top-right corner). </a:t>
            </a:r>
            <a:endParaRPr lang="en-US" dirty="0">
              <a:ea typeface="+mn-lt"/>
              <a:cs typeface="+mn-lt"/>
            </a:endParaRPr>
          </a:p>
          <a:p>
            <a:pPr marL="0" indent="0">
              <a:lnSpc>
                <a:spcPct val="100000"/>
              </a:lnSpc>
              <a:spcBef>
                <a:spcPts val="1400"/>
              </a:spcBef>
              <a:buNone/>
            </a:pPr>
            <a:r>
              <a:rPr lang="en-US" sz="2200" dirty="0">
                <a:ea typeface="+mn-lt"/>
                <a:cs typeface="+mn-lt"/>
              </a:rPr>
              <a:t>The other 17 results are correctly classified (5 did not land, 12 did land).</a:t>
            </a:r>
            <a:endParaRPr lang="en-US">
              <a:cs typeface="Calibri"/>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2" descr="Chart&#10;&#10;Description automatically generated">
            <a:extLst>
              <a:ext uri="{FF2B5EF4-FFF2-40B4-BE49-F238E27FC236}">
                <a16:creationId xmlns:a16="http://schemas.microsoft.com/office/drawing/2014/main" id="{848FB958-7E4C-03FB-39C9-EA50A0C3EB89}"/>
              </a:ext>
            </a:extLst>
          </p:cNvPr>
          <p:cNvPicPr>
            <a:picLocks noChangeAspect="1"/>
          </p:cNvPicPr>
          <p:nvPr/>
        </p:nvPicPr>
        <p:blipFill>
          <a:blip r:embed="rId3"/>
          <a:stretch>
            <a:fillRect/>
          </a:stretch>
        </p:blipFill>
        <p:spPr>
          <a:xfrm>
            <a:off x="5773530" y="1505713"/>
            <a:ext cx="5614504" cy="480735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66648" y="721805"/>
            <a:ext cx="4264888" cy="22219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Conclusions</a:t>
            </a:r>
          </a:p>
        </p:txBody>
      </p:sp>
      <p:sp>
        <p:nvSpPr>
          <p:cNvPr id="25" name="Rectangle 2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8"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73152" y="3379980"/>
            <a:ext cx="457200" cy="365125"/>
          </a:xfrm>
        </p:spPr>
        <p:txBody>
          <a:bodyPr vert="horz" lIns="91440" tIns="45720" rIns="91440" bIns="45720" rtlCol="0" anchor="ctr">
            <a:normAutofit/>
          </a:bodyPr>
          <a:lstStyle/>
          <a:p>
            <a:pPr algn="ctr">
              <a:spcAft>
                <a:spcPts val="600"/>
              </a:spcAft>
              <a:defRPr/>
            </a:pPr>
            <a:fld id="{5075537C-CA84-1446-933C-8E9D027F9201}" type="slidenum">
              <a:rPr lang="en-US" sz="1200">
                <a:solidFill>
                  <a:srgbClr val="FFFFFF"/>
                </a:solidFill>
                <a:latin typeface="+mn-lt"/>
              </a:rPr>
              <a:pPr algn="ctr">
                <a:spcAft>
                  <a:spcPts val="600"/>
                </a:spcAft>
                <a:defRPr/>
              </a:pPr>
              <a:t>46</a:t>
            </a:fld>
            <a:endParaRPr lang="en-US" sz="1200">
              <a:solidFill>
                <a:srgbClr val="FFFFFF"/>
              </a:solidFill>
              <a:latin typeface="+mn-l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66648" y="3531476"/>
            <a:ext cx="4264888" cy="3034862"/>
          </a:xfrm>
          <a:prstGeom prst="rect">
            <a:avLst/>
          </a:prstGeom>
        </p:spPr>
        <p:txBody>
          <a:bodyPr vert="horz" lIns="91440" tIns="45720" rIns="91440" bIns="45720" rtlCol="0" anchor="ctr">
            <a:normAutofit/>
          </a:bodyPr>
          <a:lstStyle/>
          <a:p>
            <a:pPr marL="0">
              <a:spcBef>
                <a:spcPts val="1400"/>
              </a:spcBef>
            </a:pPr>
            <a:r>
              <a:rPr lang="en-US" sz="1500"/>
              <a:t>As the number of flights increases, the rate of success at a launch site increases, with most early flights being unsuccessful. I.e. with more experience, the success rate increases. </a:t>
            </a:r>
          </a:p>
          <a:p>
            <a:pPr marL="457200" lvl="1">
              <a:spcBef>
                <a:spcPts val="1400"/>
              </a:spcBef>
            </a:pPr>
            <a:r>
              <a:rPr lang="en-US" sz="1500"/>
              <a:t>Between 2010 and 2013, all landings were unsuccessful (as the success rate is 0). </a:t>
            </a:r>
          </a:p>
          <a:p>
            <a:pPr marL="457200" lvl="1">
              <a:spcBef>
                <a:spcPts val="1400"/>
              </a:spcBef>
            </a:pPr>
            <a:r>
              <a:rPr lang="en-US" sz="1500"/>
              <a:t>After 2013, the success rate generally increased, despite small dips in 2018 and 2020. </a:t>
            </a:r>
          </a:p>
          <a:p>
            <a:pPr marL="457200" lvl="1">
              <a:spcBef>
                <a:spcPts val="1400"/>
              </a:spcBef>
            </a:pPr>
            <a:r>
              <a:rPr lang="en-US" sz="1500"/>
              <a:t>After 2016, there was always a greater than 50% chance of success</a:t>
            </a:r>
          </a:p>
          <a:p>
            <a:pPr marL="0">
              <a:spcBef>
                <a:spcPts val="1400"/>
              </a:spcBef>
            </a:pPr>
            <a:endParaRPr lang="en-US" sz="1500"/>
          </a:p>
        </p:txBody>
      </p:sp>
      <p:pic>
        <p:nvPicPr>
          <p:cNvPr id="3" name="Picture 5" descr="Chart, line chart&#10;&#10;Description automatically generated">
            <a:extLst>
              <a:ext uri="{FF2B5EF4-FFF2-40B4-BE49-F238E27FC236}">
                <a16:creationId xmlns:a16="http://schemas.microsoft.com/office/drawing/2014/main" id="{27058E8D-EA90-D3B9-076B-B774E4DA0299}"/>
              </a:ext>
            </a:extLst>
          </p:cNvPr>
          <p:cNvPicPr>
            <a:picLocks noChangeAspect="1"/>
          </p:cNvPicPr>
          <p:nvPr/>
        </p:nvPicPr>
        <p:blipFill rotWithShape="1">
          <a:blip r:embed="rId2"/>
          <a:srcRect l="2908" r="-2" b="-2"/>
          <a:stretch/>
        </p:blipFill>
        <p:spPr>
          <a:xfrm>
            <a:off x="6377040" y="1280151"/>
            <a:ext cx="5526788" cy="4297697"/>
          </a:xfrm>
          <a:prstGeom prst="rect">
            <a:avLst/>
          </a:prstGeom>
        </p:spPr>
      </p:pic>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50C687-86B5-4248-BEBB-0B59B79770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D1EA40-7116-4FCB-9369-70F29FAA91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06663" cy="323398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66648" y="721805"/>
            <a:ext cx="4264888" cy="22219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200" kern="1200">
                <a:solidFill>
                  <a:schemeClr val="tx1"/>
                </a:solidFill>
                <a:latin typeface="+mj-lt"/>
                <a:ea typeface="+mj-ea"/>
                <a:cs typeface="+mj-cs"/>
              </a:rPr>
              <a:t>Conclusions</a:t>
            </a:r>
          </a:p>
        </p:txBody>
      </p:sp>
      <p:sp>
        <p:nvSpPr>
          <p:cNvPr id="25" name="Rectangle 24">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id="{A9B4CF53-BC95-46A2-B37D-D05450472B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7763256" y="73152"/>
            <a:chExt cx="1178966" cy="232963"/>
          </a:xfrm>
        </p:grpSpPr>
        <p:sp>
          <p:nvSpPr>
            <p:cNvPr id="28" name="Rectangle 64">
              <a:extLst>
                <a:ext uri="{FF2B5EF4-FFF2-40B4-BE49-F238E27FC236}">
                  <a16:creationId xmlns:a16="http://schemas.microsoft.com/office/drawing/2014/main" id="{82FB6946-B6BC-49D3-BB97-5BB97BCDA6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66">
              <a:extLst>
                <a:ext uri="{FF2B5EF4-FFF2-40B4-BE49-F238E27FC236}">
                  <a16:creationId xmlns:a16="http://schemas.microsoft.com/office/drawing/2014/main" id="{D7D05801-3139-44B5-9BA4-80BF38143E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6307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64">
              <a:extLst>
                <a:ext uri="{FF2B5EF4-FFF2-40B4-BE49-F238E27FC236}">
                  <a16:creationId xmlns:a16="http://schemas.microsoft.com/office/drawing/2014/main" id="{C1285406-A9A8-420E-B8E4-793B60049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8B3D20EE-1C4E-4D4C-BCA6-8EDFF7C50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38122"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C1515A89-664B-462C-9F5A-1E58EC54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A3161A7D-FA76-4326-BAB9-6E0233A01A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13167"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A24BE7B-1AAC-463B-9FEF-7590317F45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56AB4F15-4844-457A-AF46-3D1D1AE34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888211"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2260C4BD-CAAF-4776-AD3C-8449E4750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BFEFE041-1ED6-448D-AB61-539755AB9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63256"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91B5294C-A473-487E-B001-D0B9E60EA6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1CB2FBA8-54F5-4AAC-A317-EE8CD705E5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88785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260C043C-3DD1-45AE-8C57-3B00D058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2AF05C5C-202A-4D8F-BE6C-10BBC01B0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2899"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D5F0CE7E-3C13-48B7-B758-56D1ECF993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62231363-AC94-4C4D-A832-B5F6C25F02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37944"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109068F2-E473-4D37-8B86-E277B12CE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69243EA3-CC31-43A5-B7BA-8077D99453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512988"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81597D69-9411-4FE0-9741-385ED1D45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73152"/>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AEC6CFC5-C230-4B82-B3DA-852FC60C2E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88033" y="24688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73152" y="3379980"/>
            <a:ext cx="457200" cy="365125"/>
          </a:xfrm>
        </p:spPr>
        <p:txBody>
          <a:bodyPr vert="horz" lIns="91440" tIns="45720" rIns="91440" bIns="45720" rtlCol="0" anchor="ctr">
            <a:normAutofit/>
          </a:bodyPr>
          <a:lstStyle/>
          <a:p>
            <a:pPr algn="ctr">
              <a:spcAft>
                <a:spcPts val="600"/>
              </a:spcAft>
              <a:defRPr/>
            </a:pPr>
            <a:fld id="{5075537C-CA84-1446-933C-8E9D027F9201}" type="slidenum">
              <a:rPr lang="en-US" sz="1200">
                <a:solidFill>
                  <a:srgbClr val="FFFFFF"/>
                </a:solidFill>
                <a:latin typeface="+mn-lt"/>
              </a:rPr>
              <a:pPr algn="ctr">
                <a:spcAft>
                  <a:spcPts val="600"/>
                </a:spcAft>
                <a:defRPr/>
              </a:pPr>
              <a:t>47</a:t>
            </a:fld>
            <a:endParaRPr lang="en-US" sz="1200">
              <a:solidFill>
                <a:srgbClr val="FFFFFF"/>
              </a:solidFill>
              <a:latin typeface="+mn-l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166648" y="3531476"/>
            <a:ext cx="4264888" cy="3034862"/>
          </a:xfrm>
          <a:prstGeom prst="rect">
            <a:avLst/>
          </a:prstGeom>
        </p:spPr>
        <p:txBody>
          <a:bodyPr vert="horz" lIns="91440" tIns="45720" rIns="91440" bIns="45720" rtlCol="0" anchor="ctr">
            <a:normAutofit/>
          </a:bodyPr>
          <a:lstStyle/>
          <a:p>
            <a:pPr marL="0">
              <a:spcBef>
                <a:spcPts val="1400"/>
              </a:spcBef>
            </a:pPr>
            <a:r>
              <a:rPr lang="en-US" sz="1400"/>
              <a:t>Orbit types ES-L1, GEO, HEO, and SSO, have the highest (100%) success rate. </a:t>
            </a:r>
          </a:p>
          <a:p>
            <a:pPr marL="0">
              <a:spcBef>
                <a:spcPts val="1400"/>
              </a:spcBef>
            </a:pPr>
            <a:r>
              <a:rPr lang="en-US" sz="1400"/>
              <a:t>The 100% success rate of GEO, HEO, and ES-L1 orbits can be explained by only having 1 flight into the respective orbits. </a:t>
            </a:r>
          </a:p>
          <a:p>
            <a:pPr marL="0">
              <a:spcBef>
                <a:spcPts val="1400"/>
              </a:spcBef>
            </a:pPr>
            <a:r>
              <a:rPr lang="en-US" sz="1400"/>
              <a:t>The 100% success rate in SSO is more impressive, with 5 successful flights. </a:t>
            </a:r>
          </a:p>
          <a:p>
            <a:pPr marL="0">
              <a:spcBef>
                <a:spcPts val="1400"/>
              </a:spcBef>
            </a:pPr>
            <a:r>
              <a:rPr lang="en-US" sz="1400"/>
              <a:t>The orbit types PO, ISS, and LEO, have more success with heavy payloads: </a:t>
            </a:r>
          </a:p>
          <a:p>
            <a:pPr marL="0">
              <a:spcBef>
                <a:spcPts val="1400"/>
              </a:spcBef>
            </a:pPr>
            <a:r>
              <a:rPr lang="en-US" sz="1400"/>
              <a:t>VLEO (Very Low Earth Orbit) launches are associated with heavier payloads, which makes intuitive sense.</a:t>
            </a:r>
          </a:p>
          <a:p>
            <a:pPr marL="0">
              <a:spcBef>
                <a:spcPts val="1400"/>
              </a:spcBef>
            </a:pPr>
            <a:endParaRPr lang="en-US" sz="1400"/>
          </a:p>
        </p:txBody>
      </p:sp>
      <p:pic>
        <p:nvPicPr>
          <p:cNvPr id="6" name="Picture 5" descr="Chart, bar chart&#10;&#10;Description automatically generated">
            <a:extLst>
              <a:ext uri="{FF2B5EF4-FFF2-40B4-BE49-F238E27FC236}">
                <a16:creationId xmlns:a16="http://schemas.microsoft.com/office/drawing/2014/main" id="{BDCD42A0-98DE-A3A5-50B9-D429B5436AC7}"/>
              </a:ext>
            </a:extLst>
          </p:cNvPr>
          <p:cNvPicPr>
            <a:picLocks noChangeAspect="1"/>
          </p:cNvPicPr>
          <p:nvPr/>
        </p:nvPicPr>
        <p:blipFill>
          <a:blip r:embed="rId2"/>
          <a:stretch>
            <a:fillRect/>
          </a:stretch>
        </p:blipFill>
        <p:spPr>
          <a:xfrm>
            <a:off x="6377040" y="1190651"/>
            <a:ext cx="5526788" cy="4476698"/>
          </a:xfrm>
          <a:prstGeom prst="rect">
            <a:avLst/>
          </a:prstGeom>
        </p:spPr>
      </p:pic>
    </p:spTree>
    <p:extLst>
      <p:ext uri="{BB962C8B-B14F-4D97-AF65-F5344CB8AC3E}">
        <p14:creationId xmlns:p14="http://schemas.microsoft.com/office/powerpoint/2010/main" val="79836593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234CF4-802C-4AA1-B540-36C3B838C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5271697-90F1-4A23-8EF2-0179F2EAF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606972" cy="323398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D9F5512A-48E1-4C07-B75E-3CCC517B6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233984"/>
            <a:ext cx="606972" cy="36240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D800584-727A-48CF-8223-244AD9717C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967" y="-1"/>
            <a:ext cx="5038344" cy="68579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1166650" y="1332952"/>
            <a:ext cx="3926898" cy="392117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5400" kern="1200">
                <a:solidFill>
                  <a:schemeClr val="tx1"/>
                </a:solidFill>
                <a:latin typeface="+mj-lt"/>
                <a:ea typeface="+mj-ea"/>
                <a:cs typeface="+mj-cs"/>
              </a:rPr>
              <a:t>Conclusions</a:t>
            </a:r>
          </a:p>
        </p:txBody>
      </p:sp>
      <p:grpSp>
        <p:nvGrpSpPr>
          <p:cNvPr id="29" name="Group 28">
            <a:extLst>
              <a:ext uri="{FF2B5EF4-FFF2-40B4-BE49-F238E27FC236}">
                <a16:creationId xmlns:a16="http://schemas.microsoft.com/office/drawing/2014/main" id="{B0CED441-B73B-4907-9AF2-614CEAC6A18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88720" y="73152"/>
            <a:ext cx="1178966" cy="232963"/>
            <a:chOff x="5422392" y="64008"/>
            <a:chExt cx="1178966" cy="232963"/>
          </a:xfrm>
        </p:grpSpPr>
        <p:sp>
          <p:nvSpPr>
            <p:cNvPr id="30" name="Rectangle 64">
              <a:extLst>
                <a:ext uri="{FF2B5EF4-FFF2-40B4-BE49-F238E27FC236}">
                  <a16:creationId xmlns:a16="http://schemas.microsoft.com/office/drawing/2014/main" id="{A03170C9-14E4-4D47-827E-51518FA9C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66">
              <a:extLst>
                <a:ext uri="{FF2B5EF4-FFF2-40B4-BE49-F238E27FC236}">
                  <a16:creationId xmlns:a16="http://schemas.microsoft.com/office/drawing/2014/main" id="{757EFF12-1826-499E-94C2-AF4400A664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2221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64">
              <a:extLst>
                <a:ext uri="{FF2B5EF4-FFF2-40B4-BE49-F238E27FC236}">
                  <a16:creationId xmlns:a16="http://schemas.microsoft.com/office/drawing/2014/main" id="{20CC511B-2DB0-4523-82ED-40CCC5C7D0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66">
              <a:extLst>
                <a:ext uri="{FF2B5EF4-FFF2-40B4-BE49-F238E27FC236}">
                  <a16:creationId xmlns:a16="http://schemas.microsoft.com/office/drawing/2014/main" id="{6CB93565-67D6-49DD-8D4E-4685AC81A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7258"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64">
              <a:extLst>
                <a:ext uri="{FF2B5EF4-FFF2-40B4-BE49-F238E27FC236}">
                  <a16:creationId xmlns:a16="http://schemas.microsoft.com/office/drawing/2014/main" id="{AE9D45A7-FFB3-4E69-A4EC-FAA3489B0E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66">
              <a:extLst>
                <a:ext uri="{FF2B5EF4-FFF2-40B4-BE49-F238E27FC236}">
                  <a16:creationId xmlns:a16="http://schemas.microsoft.com/office/drawing/2014/main" id="{A29467A6-0F59-4991-89B5-35408BD725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672303"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64">
              <a:extLst>
                <a:ext uri="{FF2B5EF4-FFF2-40B4-BE49-F238E27FC236}">
                  <a16:creationId xmlns:a16="http://schemas.microsoft.com/office/drawing/2014/main" id="{AA726CA1-9A94-4AF0-B9DD-3572C692A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66">
              <a:extLst>
                <a:ext uri="{FF2B5EF4-FFF2-40B4-BE49-F238E27FC236}">
                  <a16:creationId xmlns:a16="http://schemas.microsoft.com/office/drawing/2014/main" id="{EB03BD70-FD68-460B-A88B-005DAB5BED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547347"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64">
              <a:extLst>
                <a:ext uri="{FF2B5EF4-FFF2-40B4-BE49-F238E27FC236}">
                  <a16:creationId xmlns:a16="http://schemas.microsoft.com/office/drawing/2014/main" id="{C1040543-6AB1-4FE1-8946-59D0E7BB85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66">
              <a:extLst>
                <a:ext uri="{FF2B5EF4-FFF2-40B4-BE49-F238E27FC236}">
                  <a16:creationId xmlns:a16="http://schemas.microsoft.com/office/drawing/2014/main" id="{BEEF4851-38D3-48A2-B05D-2697716268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22392"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64">
              <a:extLst>
                <a:ext uri="{FF2B5EF4-FFF2-40B4-BE49-F238E27FC236}">
                  <a16:creationId xmlns:a16="http://schemas.microsoft.com/office/drawing/2014/main" id="{DEC37F16-C638-42B2-AA09-CA5142D855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66">
              <a:extLst>
                <a:ext uri="{FF2B5EF4-FFF2-40B4-BE49-F238E27FC236}">
                  <a16:creationId xmlns:a16="http://schemas.microsoft.com/office/drawing/2014/main" id="{0AC31779-80E9-4BF3-9703-F63FE80945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4699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64">
              <a:extLst>
                <a:ext uri="{FF2B5EF4-FFF2-40B4-BE49-F238E27FC236}">
                  <a16:creationId xmlns:a16="http://schemas.microsoft.com/office/drawing/2014/main" id="{D71CA5FF-D764-4C4E-8854-E5875684FE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66">
              <a:extLst>
                <a:ext uri="{FF2B5EF4-FFF2-40B4-BE49-F238E27FC236}">
                  <a16:creationId xmlns:a16="http://schemas.microsoft.com/office/drawing/2014/main" id="{81A1FA9D-7285-4D42-ADF3-BC14114B27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22035"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64">
              <a:extLst>
                <a:ext uri="{FF2B5EF4-FFF2-40B4-BE49-F238E27FC236}">
                  <a16:creationId xmlns:a16="http://schemas.microsoft.com/office/drawing/2014/main" id="{A1E40F6A-5F88-46D9-A510-00D54F0B8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66">
              <a:extLst>
                <a:ext uri="{FF2B5EF4-FFF2-40B4-BE49-F238E27FC236}">
                  <a16:creationId xmlns:a16="http://schemas.microsoft.com/office/drawing/2014/main" id="{938C555D-926A-4092-966E-1BC7E455FF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97080"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64">
              <a:extLst>
                <a:ext uri="{FF2B5EF4-FFF2-40B4-BE49-F238E27FC236}">
                  <a16:creationId xmlns:a16="http://schemas.microsoft.com/office/drawing/2014/main" id="{58D049FF-3E13-4E3E-A5BE-CF5253B8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66">
              <a:extLst>
                <a:ext uri="{FF2B5EF4-FFF2-40B4-BE49-F238E27FC236}">
                  <a16:creationId xmlns:a16="http://schemas.microsoft.com/office/drawing/2014/main" id="{A16547CF-5B03-4E57-B466-A0FDCECADD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2124"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64">
              <a:extLst>
                <a:ext uri="{FF2B5EF4-FFF2-40B4-BE49-F238E27FC236}">
                  <a16:creationId xmlns:a16="http://schemas.microsoft.com/office/drawing/2014/main" id="{84C012C4-5959-40D5-8A7B-8542BD4B98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64008"/>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66">
              <a:extLst>
                <a:ext uri="{FF2B5EF4-FFF2-40B4-BE49-F238E27FC236}">
                  <a16:creationId xmlns:a16="http://schemas.microsoft.com/office/drawing/2014/main" id="{8C7DF75A-2C0D-4388-A295-397333ADB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47169" y="237744"/>
              <a:ext cx="54368" cy="592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a:xfrm>
            <a:off x="73152" y="3379979"/>
            <a:ext cx="457200" cy="365125"/>
          </a:xfrm>
        </p:spPr>
        <p:txBody>
          <a:bodyPr vert="horz" lIns="91440" tIns="45720" rIns="91440" bIns="45720" rtlCol="0" anchor="ctr">
            <a:normAutofit/>
          </a:bodyPr>
          <a:lstStyle/>
          <a:p>
            <a:pPr algn="ctr">
              <a:spcAft>
                <a:spcPts val="600"/>
              </a:spcAft>
              <a:defRPr/>
            </a:pPr>
            <a:fld id="{5075537C-CA84-1446-933C-8E9D027F9201}" type="slidenum">
              <a:rPr lang="en-US" sz="1200">
                <a:solidFill>
                  <a:srgbClr val="FFFFFF"/>
                </a:solidFill>
                <a:latin typeface="+mn-lt"/>
              </a:rPr>
              <a:pPr algn="ctr">
                <a:spcAft>
                  <a:spcPts val="600"/>
                </a:spcAft>
                <a:defRPr/>
              </a:pPr>
              <a:t>48</a:t>
            </a:fld>
            <a:endParaRPr lang="en-US" sz="1200">
              <a:solidFill>
                <a:srgbClr val="FFFFFF"/>
              </a:solidFill>
              <a:latin typeface="+mn-lt"/>
            </a:endParaRPr>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6421120" y="499833"/>
            <a:ext cx="5100320" cy="5581226"/>
          </a:xfrm>
          <a:prstGeom prst="rect">
            <a:avLst/>
          </a:prstGeom>
        </p:spPr>
        <p:txBody>
          <a:bodyPr vert="horz" lIns="91440" tIns="45720" rIns="91440" bIns="45720" rtlCol="0" anchor="ctr">
            <a:normAutofit/>
          </a:bodyPr>
          <a:lstStyle/>
          <a:p>
            <a:pPr marL="0">
              <a:spcBef>
                <a:spcPts val="1400"/>
              </a:spcBef>
            </a:pPr>
            <a:r>
              <a:rPr lang="en-US" sz="2200"/>
              <a:t>The launch site KSC LC-39 A had the most successful launches, with 41.7% of the total successful launches, and also the highest rate of successful launches, with a 76.9% success rate. </a:t>
            </a:r>
          </a:p>
          <a:p>
            <a:pPr marL="0">
              <a:spcBef>
                <a:spcPts val="1400"/>
              </a:spcBef>
            </a:pPr>
            <a:r>
              <a:rPr lang="en-US" sz="2200"/>
              <a:t>The success for massive payloads (over 4000kg) is lower than that for low payloads. </a:t>
            </a:r>
          </a:p>
          <a:p>
            <a:pPr marL="0">
              <a:spcBef>
                <a:spcPts val="1400"/>
              </a:spcBef>
            </a:pPr>
            <a:r>
              <a:rPr lang="en-US" sz="2200"/>
              <a:t>The best performing classification model is the Decision Tree model, with an accuracy of 94.44%.</a:t>
            </a:r>
          </a:p>
          <a:p>
            <a:pPr marL="0">
              <a:spcBef>
                <a:spcPts val="1400"/>
              </a:spcBef>
            </a:pPr>
            <a:endParaRPr lang="en-US" sz="2200"/>
          </a:p>
        </p:txBody>
      </p:sp>
    </p:spTree>
    <p:extLst>
      <p:ext uri="{BB962C8B-B14F-4D97-AF65-F5344CB8AC3E}">
        <p14:creationId xmlns:p14="http://schemas.microsoft.com/office/powerpoint/2010/main" val="2737731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Folium didn’t show maps on </a:t>
            </a:r>
            <a:r>
              <a:rPr lang="en-US" sz="2200" dirty="0" err="1">
                <a:ea typeface="+mn-lt"/>
                <a:cs typeface="+mn-lt"/>
              </a:rPr>
              <a:t>Github</a:t>
            </a:r>
            <a:r>
              <a:rPr lang="en-US" sz="2200" dirty="0">
                <a:ea typeface="+mn-lt"/>
                <a:cs typeface="+mn-lt"/>
              </a:rPr>
              <a:t>, so I took screenshots.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outdoor, sky, water, ocean&#10;&#10;Description automatically generated">
            <a:extLst>
              <a:ext uri="{FF2B5EF4-FFF2-40B4-BE49-F238E27FC236}">
                <a16:creationId xmlns:a16="http://schemas.microsoft.com/office/drawing/2014/main" id="{7F08A0FC-C7B4-8B31-EA88-C28C4B714112}"/>
              </a:ext>
            </a:extLst>
          </p:cNvPr>
          <p:cNvPicPr>
            <a:picLocks noChangeAspect="1"/>
          </p:cNvPicPr>
          <p:nvPr/>
        </p:nvPicPr>
        <p:blipFill>
          <a:blip r:embed="rId2"/>
          <a:stretch>
            <a:fillRect/>
          </a:stretch>
        </p:blipFill>
        <p:spPr>
          <a:xfrm>
            <a:off x="-2209" y="-3312"/>
            <a:ext cx="12196414" cy="8123581"/>
          </a:xfrm>
          <a:prstGeom prst="rect">
            <a:avLst/>
          </a:prstGeom>
        </p:spPr>
      </p:pic>
      <p:sp>
        <p:nvSpPr>
          <p:cNvPr id="2" name="Title 1">
            <a:extLst>
              <a:ext uri="{FF2B5EF4-FFF2-40B4-BE49-F238E27FC236}">
                <a16:creationId xmlns:a16="http://schemas.microsoft.com/office/drawing/2014/main" id="{00544942-0A12-6930-679B-542C7AFB6CF7}"/>
              </a:ext>
            </a:extLst>
          </p:cNvPr>
          <p:cNvSpPr>
            <a:spLocks noGrp="1"/>
          </p:cNvSpPr>
          <p:nvPr>
            <p:ph type="title"/>
          </p:nvPr>
        </p:nvSpPr>
        <p:spPr>
          <a:xfrm>
            <a:off x="765589" y="2836172"/>
            <a:ext cx="5579166" cy="1505432"/>
          </a:xfrm>
        </p:spPr>
        <p:txBody>
          <a:bodyPr lIns="91440" tIns="45720" rIns="91440" bIns="45720" anchor="b"/>
          <a:lstStyle/>
          <a:p>
            <a:r>
              <a:rPr lang="en-US" dirty="0">
                <a:solidFill>
                  <a:srgbClr val="204E79"/>
                </a:solidFill>
                <a:cs typeface="Calibri Light"/>
              </a:rPr>
              <a:t>Methodology</a:t>
            </a:r>
            <a:endParaRPr lang="en-US">
              <a:solidFill>
                <a:srgbClr val="204E79"/>
              </a:solidFill>
              <a:cs typeface="Calibri Light"/>
            </a:endParaRPr>
          </a:p>
        </p:txBody>
      </p:sp>
      <p:sp>
        <p:nvSpPr>
          <p:cNvPr id="3" name="Text Placeholder 2">
            <a:extLst>
              <a:ext uri="{FF2B5EF4-FFF2-40B4-BE49-F238E27FC236}">
                <a16:creationId xmlns:a16="http://schemas.microsoft.com/office/drawing/2014/main" id="{4ADDB162-A17A-82E0-4520-FA66BFCB6386}"/>
              </a:ext>
            </a:extLst>
          </p:cNvPr>
          <p:cNvSpPr>
            <a:spLocks noGrp="1"/>
          </p:cNvSpPr>
          <p:nvPr>
            <p:ph type="body" idx="1"/>
          </p:nvPr>
        </p:nvSpPr>
        <p:spPr>
          <a:xfrm>
            <a:off x="765589" y="4335462"/>
            <a:ext cx="10515600" cy="1500187"/>
          </a:xfrm>
        </p:spPr>
        <p:txBody>
          <a:bodyPr lIns="91440" tIns="45720" rIns="91440" bIns="45720" anchor="t"/>
          <a:lstStyle/>
          <a:p>
            <a:r>
              <a:rPr lang="en-US" dirty="0">
                <a:solidFill>
                  <a:schemeClr val="accent1">
                    <a:lumMod val="60000"/>
                    <a:lumOff val="40000"/>
                  </a:schemeClr>
                </a:solidFill>
                <a:cs typeface="Calibri"/>
              </a:rPr>
              <a:t>Section 1</a:t>
            </a:r>
            <a:endParaRPr lang="en-US" dirty="0">
              <a:solidFill>
                <a:schemeClr val="accent1">
                  <a:lumMod val="60000"/>
                  <a:lumOff val="40000"/>
                </a:schemeClr>
              </a:solidFill>
            </a:endParaRPr>
          </a:p>
        </p:txBody>
      </p:sp>
    </p:spTree>
    <p:extLst>
      <p:ext uri="{BB962C8B-B14F-4D97-AF65-F5344CB8AC3E}">
        <p14:creationId xmlns:p14="http://schemas.microsoft.com/office/powerpoint/2010/main" val="28932149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0">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AB3DB019-0C47-297E-2967-CFE1AC71585F}"/>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13" name="Rectangle 12">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7AE921D-63A4-AFAD-254C-44E5563A6E5D}"/>
              </a:ext>
            </a:extLst>
          </p:cNvPr>
          <p:cNvSpPr txBox="1"/>
          <p:nvPr/>
        </p:nvSpPr>
        <p:spPr>
          <a:xfrm>
            <a:off x="1097280" y="325550"/>
            <a:ext cx="10058400" cy="3574778"/>
          </a:xfrm>
          <a:prstGeom prst="rect">
            <a:avLst/>
          </a:prstGeom>
          <a:effectLst>
            <a:outerShdw blurRad="50800" dist="38100" dir="2700000" algn="tl" rotWithShape="0">
              <a:prstClr val="black">
                <a:alpha val="40000"/>
              </a:prstClr>
            </a:outerShdw>
          </a:effectLst>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gn="ctr">
              <a:lnSpc>
                <a:spcPct val="90000"/>
              </a:lnSpc>
              <a:spcBef>
                <a:spcPct val="0"/>
              </a:spcBef>
              <a:spcAft>
                <a:spcPts val="600"/>
              </a:spcAft>
            </a:pPr>
            <a:r>
              <a:rPr lang="en-US" sz="5200">
                <a:solidFill>
                  <a:srgbClr val="FFFFFF"/>
                </a:solidFill>
                <a:latin typeface="+mj-lt"/>
                <a:ea typeface="+mj-ea"/>
                <a:cs typeface="+mj-cs"/>
              </a:rPr>
              <a:t>Thank you!</a:t>
            </a:r>
          </a:p>
        </p:txBody>
      </p:sp>
    </p:spTree>
    <p:extLst>
      <p:ext uri="{BB962C8B-B14F-4D97-AF65-F5344CB8AC3E}">
        <p14:creationId xmlns:p14="http://schemas.microsoft.com/office/powerpoint/2010/main" val="56580360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dirty="0"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50221" y="1711150"/>
            <a:ext cx="10365503" cy="4459904"/>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6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endParaRPr lang="en-US" sz="8800">
              <a:solidFill>
                <a:schemeClr val="accent3">
                  <a:lumMod val="25000"/>
                </a:schemeClr>
              </a:solidFill>
              <a:latin typeface="Abadi"/>
            </a:endParaRPr>
          </a:p>
          <a:p>
            <a:pPr lvl="1">
              <a:lnSpc>
                <a:spcPct val="120000"/>
              </a:lnSpc>
              <a:spcBef>
                <a:spcPts val="1400"/>
              </a:spcBef>
            </a:pPr>
            <a:r>
              <a:rPr lang="en-US" sz="5500" dirty="0">
                <a:solidFill>
                  <a:schemeClr val="tx1"/>
                </a:solidFill>
                <a:latin typeface="Abadi"/>
              </a:rPr>
              <a:t>SpaceX data was collected from two sources: </a:t>
            </a:r>
          </a:p>
          <a:p>
            <a:pPr lvl="2">
              <a:lnSpc>
                <a:spcPct val="120000"/>
              </a:lnSpc>
              <a:spcBef>
                <a:spcPts val="1400"/>
              </a:spcBef>
            </a:pPr>
            <a:r>
              <a:rPr lang="en-US" sz="4900" dirty="0">
                <a:solidFill>
                  <a:schemeClr val="tx1"/>
                </a:solidFill>
                <a:latin typeface="Abadi"/>
              </a:rPr>
              <a:t>the SpaceX API (</a:t>
            </a:r>
            <a:r>
              <a:rPr lang="en-US" sz="4900" dirty="0">
                <a:solidFill>
                  <a:schemeClr val="tx1"/>
                </a:solidFill>
                <a:latin typeface="Abadi"/>
                <a:hlinkClick r:id="rId4">
                  <a:extLst>
                    <a:ext uri="{A12FA001-AC4F-418D-AE19-62706E023703}">
                      <ahyp:hlinkClr xmlns:ahyp="http://schemas.microsoft.com/office/drawing/2018/hyperlinkcolor" val="tx"/>
                    </a:ext>
                  </a:extLst>
                </a:hlinkClick>
              </a:rPr>
              <a:t>https://api.spacexdata.com/v4/rockets/</a:t>
            </a:r>
            <a:r>
              <a:rPr lang="en-US" sz="4900" dirty="0">
                <a:solidFill>
                  <a:schemeClr val="tx1"/>
                </a:solidFill>
                <a:latin typeface="Abadi"/>
              </a:rPr>
              <a:t>) </a:t>
            </a:r>
          </a:p>
          <a:p>
            <a:pPr lvl="2">
              <a:lnSpc>
                <a:spcPct val="120000"/>
              </a:lnSpc>
              <a:spcBef>
                <a:spcPts val="1400"/>
              </a:spcBef>
            </a:pPr>
            <a:r>
              <a:rPr lang="en-US" sz="4900" dirty="0">
                <a:solidFill>
                  <a:schemeClr val="tx1"/>
                </a:solidFill>
                <a:latin typeface="Abadi"/>
              </a:rPr>
              <a:t>the SpaceX Wikipedia page (</a:t>
            </a:r>
            <a:r>
              <a:rPr lang="en-US" sz="4900" dirty="0">
                <a:solidFill>
                  <a:schemeClr val="tx1"/>
                </a:solidFill>
                <a:latin typeface="Abadi"/>
                <a:hlinkClick r:id="rId5">
                  <a:extLst>
                    <a:ext uri="{A12FA001-AC4F-418D-AE19-62706E023703}">
                      <ahyp:hlinkClr xmlns:ahyp="http://schemas.microsoft.com/office/drawing/2018/hyperlinkcolor" val="tx"/>
                    </a:ext>
                  </a:extLst>
                </a:hlinkClick>
              </a:rPr>
              <a:t>https://en.wikipedia.org/wiki/List_of_Falcon\_9\_and_Falcon_Heavy_launches)</a:t>
            </a:r>
            <a:endParaRPr lang="en-US" sz="4900" dirty="0">
              <a:solidFill>
                <a:schemeClr val="tx1"/>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5500" dirty="0">
                <a:solidFill>
                  <a:schemeClr val="tx1"/>
                </a:solidFill>
                <a:latin typeface="Abadi"/>
              </a:rPr>
              <a:t>The purpose of data wrangling was to find some patterns in the data and determine what would be the label for training supervised models and also convert the outcomes into Training Labels with '1' for successful landing and '0' for unsuccessful.</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dirty="0"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60755"/>
            <a:ext cx="10385554" cy="4720588"/>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000" dirty="0">
                <a:solidFill>
                  <a:srgbClr val="0B49CB"/>
                </a:solidFill>
                <a:latin typeface="Abadi"/>
                <a:cs typeface="Calibri Light"/>
              </a:rPr>
              <a:t>Executive Summary</a:t>
            </a:r>
          </a:p>
          <a:p>
            <a:pPr>
              <a:lnSpc>
                <a:spcPct val="120000"/>
              </a:lnSpc>
              <a:spcBef>
                <a:spcPts val="1400"/>
              </a:spcBef>
            </a:pPr>
            <a:r>
              <a:rPr lang="en-US" sz="1800" dirty="0">
                <a:solidFill>
                  <a:schemeClr val="tx1"/>
                </a:solidFill>
                <a:latin typeface="Abadi"/>
                <a:cs typeface="Calibri Light"/>
              </a:rPr>
              <a:t>Perform exploratory data analysis (EDA) using visualization and SQL</a:t>
            </a:r>
          </a:p>
          <a:p>
            <a:pPr lvl="1">
              <a:lnSpc>
                <a:spcPct val="120000"/>
              </a:lnSpc>
              <a:spcBef>
                <a:spcPts val="1400"/>
              </a:spcBef>
            </a:pPr>
            <a:r>
              <a:rPr lang="en-US" sz="1600" dirty="0">
                <a:solidFill>
                  <a:schemeClr val="tx1"/>
                </a:solidFill>
                <a:latin typeface="Abadi"/>
                <a:cs typeface="Calibri Light"/>
              </a:rPr>
              <a:t>Load the </a:t>
            </a:r>
            <a:r>
              <a:rPr lang="en-US" sz="1600" dirty="0" err="1">
                <a:solidFill>
                  <a:schemeClr val="tx1"/>
                </a:solidFill>
                <a:latin typeface="Abadi"/>
                <a:cs typeface="Calibri Light"/>
              </a:rPr>
              <a:t>Spacex</a:t>
            </a:r>
            <a:r>
              <a:rPr lang="en-US" sz="1600" dirty="0">
                <a:solidFill>
                  <a:schemeClr val="tx1"/>
                </a:solidFill>
                <a:latin typeface="Abadi"/>
                <a:cs typeface="Calibri Light"/>
              </a:rPr>
              <a:t> dataset</a:t>
            </a:r>
          </a:p>
          <a:p>
            <a:pPr lvl="1">
              <a:lnSpc>
                <a:spcPct val="120000"/>
              </a:lnSpc>
              <a:spcBef>
                <a:spcPts val="1400"/>
              </a:spcBef>
            </a:pPr>
            <a:r>
              <a:rPr lang="en-US" sz="1600" dirty="0">
                <a:solidFill>
                  <a:schemeClr val="tx1"/>
                </a:solidFill>
                <a:latin typeface="Abadi"/>
                <a:cs typeface="Calibri Light"/>
              </a:rPr>
              <a:t>Sort and select the useful data for further analysis</a:t>
            </a:r>
          </a:p>
          <a:p>
            <a:pPr>
              <a:lnSpc>
                <a:spcPct val="120000"/>
              </a:lnSpc>
              <a:spcBef>
                <a:spcPts val="1400"/>
              </a:spcBef>
            </a:pPr>
            <a:r>
              <a:rPr lang="en-US" sz="1800" dirty="0">
                <a:solidFill>
                  <a:schemeClr val="tx1"/>
                </a:solidFill>
                <a:latin typeface="Abadi"/>
                <a:cs typeface="Calibri Light"/>
              </a:rPr>
              <a:t>Perform interactive visual analytics using Folium and </a:t>
            </a:r>
            <a:r>
              <a:rPr lang="en-US" sz="1800" dirty="0" err="1">
                <a:solidFill>
                  <a:schemeClr val="tx1"/>
                </a:solidFill>
                <a:latin typeface="Abadi"/>
                <a:cs typeface="Calibri Light"/>
              </a:rPr>
              <a:t>Plotly</a:t>
            </a:r>
            <a:r>
              <a:rPr lang="en-US" sz="1800" dirty="0">
                <a:solidFill>
                  <a:schemeClr val="tx1"/>
                </a:solidFill>
                <a:latin typeface="Abadi"/>
                <a:cs typeface="Calibri Light"/>
              </a:rPr>
              <a:t> Dash</a:t>
            </a:r>
          </a:p>
          <a:p>
            <a:pPr lvl="1">
              <a:lnSpc>
                <a:spcPct val="120000"/>
              </a:lnSpc>
              <a:spcBef>
                <a:spcPts val="1400"/>
              </a:spcBef>
            </a:pPr>
            <a:r>
              <a:rPr lang="en-US" sz="1600" dirty="0">
                <a:solidFill>
                  <a:schemeClr val="tx1"/>
                </a:solidFill>
                <a:latin typeface="Abadi"/>
                <a:cs typeface="Calibri Light"/>
              </a:rPr>
              <a:t>By displaying the data in a useful way, we can see which variable is useful for our purpose</a:t>
            </a:r>
          </a:p>
          <a:p>
            <a:pPr lvl="1">
              <a:lnSpc>
                <a:spcPct val="120000"/>
              </a:lnSpc>
              <a:spcBef>
                <a:spcPts val="1400"/>
              </a:spcBef>
            </a:pPr>
            <a:r>
              <a:rPr lang="en-US" sz="1600" dirty="0">
                <a:solidFill>
                  <a:schemeClr val="tx1"/>
                </a:solidFill>
                <a:latin typeface="Abadi"/>
                <a:cs typeface="Calibri Light"/>
              </a:rPr>
              <a:t>With interactive maps we can mark the successful/failed launches for each location</a:t>
            </a:r>
          </a:p>
          <a:p>
            <a:pPr marL="457200" lvl="1" indent="0">
              <a:lnSpc>
                <a:spcPct val="120000"/>
              </a:lnSpc>
              <a:spcBef>
                <a:spcPts val="1400"/>
              </a:spcBef>
              <a:buNone/>
            </a:pPr>
            <a:endParaRPr lang="en-US" sz="1600" dirty="0">
              <a:solidFill>
                <a:schemeClr val="tx1"/>
              </a:solidFill>
              <a:latin typeface="Abadi"/>
              <a:cs typeface="Calibri Light"/>
            </a:endParaRPr>
          </a:p>
          <a:p>
            <a:pPr>
              <a:lnSpc>
                <a:spcPct val="100000"/>
              </a:lnSpc>
              <a:spcBef>
                <a:spcPts val="0"/>
              </a:spcBef>
            </a:pPr>
            <a:r>
              <a:rPr lang="en-US" sz="1800" dirty="0">
                <a:solidFill>
                  <a:schemeClr val="tx1"/>
                </a:solidFill>
                <a:latin typeface="Abadi"/>
                <a:cs typeface="Calibri Light"/>
              </a:rPr>
              <a:t>Perform predictive analysis using classification models</a:t>
            </a:r>
          </a:p>
          <a:p>
            <a:pPr lvl="1">
              <a:lnSpc>
                <a:spcPct val="100000"/>
              </a:lnSpc>
              <a:spcBef>
                <a:spcPts val="0"/>
              </a:spcBef>
            </a:pPr>
            <a:r>
              <a:rPr lang="en-US" sz="1600" dirty="0">
                <a:solidFill>
                  <a:schemeClr val="tx1"/>
                </a:solidFill>
                <a:latin typeface="Abadi"/>
                <a:cs typeface="Calibri Light"/>
              </a:rPr>
              <a:t>After standardizing the data and splitting it into train and test sets, we find the method that performs best on out test set</a:t>
            </a:r>
          </a:p>
          <a:p>
            <a:pPr>
              <a:lnSpc>
                <a:spcPct val="120000"/>
              </a:lnSpc>
              <a:spcBef>
                <a:spcPts val="1400"/>
              </a:spcBef>
            </a:pPr>
            <a:endParaRPr lang="en-US" sz="6600" dirty="0">
              <a:solidFill>
                <a:srgbClr val="292929"/>
              </a:solidFill>
              <a:latin typeface="Abadi"/>
              <a:cs typeface="Calibri Light"/>
            </a:endParaRPr>
          </a:p>
          <a:p>
            <a:pPr>
              <a:lnSpc>
                <a:spcPct val="100000"/>
              </a:lnSpc>
              <a:spcBef>
                <a:spcPts val="1400"/>
              </a:spcBef>
            </a:pPr>
            <a:endParaRPr lang="en-US" sz="1600" dirty="0">
              <a:solidFill>
                <a:schemeClr val="accent3">
                  <a:lumMod val="25000"/>
                </a:schemeClr>
              </a:solidFill>
              <a:latin typeface="Abadi"/>
              <a:cs typeface="Calibri Light"/>
            </a:endParaRPr>
          </a:p>
          <a:p>
            <a:pPr>
              <a:lnSpc>
                <a:spcPct val="100000"/>
              </a:lnSpc>
              <a:spcBef>
                <a:spcPts val="1400"/>
              </a:spcBef>
            </a:pPr>
            <a:endParaRPr lang="en-US" sz="1600" dirty="0">
              <a:solidFill>
                <a:schemeClr val="accent3">
                  <a:lumMod val="25000"/>
                </a:schemeClr>
              </a:solidFill>
              <a:latin typeface="Abadi"/>
              <a:cs typeface="Calibri Light"/>
            </a:endParaRPr>
          </a:p>
          <a:p>
            <a:pPr>
              <a:lnSpc>
                <a:spcPct val="100000"/>
              </a:lnSpc>
              <a:spcBef>
                <a:spcPts val="1400"/>
              </a:spcBef>
            </a:pPr>
            <a:endParaRPr lang="en-US" sz="1600" dirty="0">
              <a:solidFill>
                <a:schemeClr val="accent3">
                  <a:lumMod val="25000"/>
                </a:schemeClr>
              </a:solidFill>
              <a:latin typeface="Abadi"/>
              <a:cs typeface="Calibri Light"/>
            </a:endParaRPr>
          </a:p>
          <a:p>
            <a:pPr>
              <a:lnSpc>
                <a:spcPct val="100000"/>
              </a:lnSpc>
              <a:spcBef>
                <a:spcPts val="1400"/>
              </a:spcBef>
            </a:pPr>
            <a:endParaRPr lang="en-US" sz="1600" dirty="0">
              <a:solidFill>
                <a:schemeClr val="accent3">
                  <a:lumMod val="25000"/>
                </a:schemeClr>
              </a:solidFill>
              <a:latin typeface="Abadi"/>
              <a:cs typeface="Calibri Ligh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670601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93631" cy="4351338"/>
          </a:xfrm>
          <a:prstGeom prst="rect">
            <a:avLst/>
          </a:prstGeom>
        </p:spPr>
        <p:txBody>
          <a:bodyPr lIns="91440" tIns="45720" rIns="91440" bIns="45720" anchor="t"/>
          <a:lstStyle/>
          <a:p>
            <a:pPr marL="0">
              <a:lnSpc>
                <a:spcPct val="120000"/>
              </a:lnSpc>
              <a:spcBef>
                <a:spcPts val="1400"/>
              </a:spcBef>
              <a:buNone/>
            </a:pPr>
            <a:r>
              <a:rPr lang="en-US" sz="2600" dirty="0">
                <a:solidFill>
                  <a:srgbClr val="121619"/>
                </a:solidFill>
                <a:latin typeface="Abadi"/>
                <a:ea typeface="+mn-lt"/>
                <a:cs typeface="+mn-lt"/>
              </a:rPr>
              <a:t>SpaceX data was collected from two sources: </a:t>
            </a:r>
          </a:p>
          <a:p>
            <a:pPr lvl="1" indent="0">
              <a:lnSpc>
                <a:spcPct val="120000"/>
              </a:lnSpc>
              <a:spcBef>
                <a:spcPts val="1400"/>
              </a:spcBef>
            </a:pPr>
            <a:r>
              <a:rPr lang="en-US" sz="1800" dirty="0">
                <a:solidFill>
                  <a:srgbClr val="121619"/>
                </a:solidFill>
                <a:latin typeface="Abadi"/>
                <a:ea typeface="+mn-lt"/>
                <a:cs typeface="+mn-lt"/>
              </a:rPr>
              <a:t>The SpaceX API (</a:t>
            </a:r>
            <a:r>
              <a:rPr lang="en-US" sz="1800" dirty="0">
                <a:solidFill>
                  <a:srgbClr val="121619"/>
                </a:solidFill>
                <a:latin typeface="Abadi"/>
                <a:ea typeface="+mn-lt"/>
                <a:cs typeface="+mn-lt"/>
                <a:hlinkClick r:id="rId3">
                  <a:extLst>
                    <a:ext uri="{A12FA001-AC4F-418D-AE19-62706E023703}">
                      <ahyp:hlinkClr xmlns:ahyp="http://schemas.microsoft.com/office/drawing/2018/hyperlinkcolor" val="tx"/>
                    </a:ext>
                  </a:extLst>
                </a:hlinkClick>
              </a:rPr>
              <a:t>https://api.spacexdata.com/v4/rockets/</a:t>
            </a:r>
            <a:r>
              <a:rPr lang="en-US" sz="1800" dirty="0">
                <a:solidFill>
                  <a:srgbClr val="121619"/>
                </a:solidFill>
                <a:latin typeface="Abadi"/>
                <a:ea typeface="+mn-lt"/>
                <a:cs typeface="+mn-lt"/>
              </a:rPr>
              <a:t>). </a:t>
            </a:r>
          </a:p>
          <a:p>
            <a:pPr lvl="1" indent="0">
              <a:lnSpc>
                <a:spcPct val="120000"/>
              </a:lnSpc>
              <a:spcBef>
                <a:spcPts val="1400"/>
              </a:spcBef>
            </a:pPr>
            <a:r>
              <a:rPr lang="en-US" sz="1800" dirty="0">
                <a:solidFill>
                  <a:srgbClr val="121619"/>
                </a:solidFill>
                <a:latin typeface="Abadi"/>
                <a:ea typeface="+mn-lt"/>
                <a:cs typeface="+mn-lt"/>
              </a:rPr>
              <a:t>The  SpaceX Wikipedia page (</a:t>
            </a:r>
            <a:r>
              <a:rPr lang="en-US" sz="1800" dirty="0">
                <a:solidFill>
                  <a:srgbClr val="121619"/>
                </a:solidFill>
                <a:latin typeface="Abadi"/>
                <a:ea typeface="+mn-lt"/>
                <a:cs typeface="+mn-lt"/>
                <a:hlinkClick r:id="rId4">
                  <a:extLst>
                    <a:ext uri="{A12FA001-AC4F-418D-AE19-62706E023703}">
                      <ahyp:hlinkClr xmlns:ahyp="http://schemas.microsoft.com/office/drawing/2018/hyperlinkcolor" val="tx"/>
                    </a:ext>
                  </a:extLst>
                </a:hlinkClick>
              </a:rPr>
              <a:t>https://en.wikipedia.org/wiki/List_of_Falcon\_9\_and_Falcon_Heavy_launches)</a:t>
            </a:r>
            <a:endParaRPr lang="en-US" sz="1800">
              <a:solidFill>
                <a:srgbClr val="121619"/>
              </a:solidFill>
              <a:latin typeface="Abadi"/>
              <a:cs typeface="Calibri" panose="020F0502020204030204"/>
            </a:endParaRPr>
          </a:p>
          <a:p>
            <a:pPr marL="0">
              <a:lnSpc>
                <a:spcPct val="120000"/>
              </a:lnSpc>
              <a:spcBef>
                <a:spcPts val="1400"/>
              </a:spcBef>
              <a:buNone/>
            </a:pPr>
            <a:r>
              <a:rPr lang="en-US" sz="2000" dirty="0">
                <a:latin typeface="Abadi"/>
                <a:ea typeface="+mn-lt"/>
                <a:cs typeface="+mn-lt"/>
              </a:rPr>
              <a:t>After requesting rocket launch data from SpaceX API with the URL, we clean the data, create a </a:t>
            </a:r>
            <a:r>
              <a:rPr lang="en-US" sz="2000" dirty="0" err="1">
                <a:latin typeface="Abadi"/>
                <a:ea typeface="+mn-lt"/>
                <a:cs typeface="+mn-lt"/>
              </a:rPr>
              <a:t>Dataframe</a:t>
            </a:r>
            <a:r>
              <a:rPr lang="en-US" sz="2000" dirty="0">
                <a:latin typeface="Abadi"/>
                <a:ea typeface="+mn-lt"/>
                <a:cs typeface="+mn-lt"/>
              </a:rPr>
              <a:t> and filter it to only include Falcon 9 launches.</a:t>
            </a:r>
            <a:endParaRPr lang="en-US">
              <a:latin typeface="Abadi"/>
              <a:cs typeface="Calibri"/>
            </a:endParaRPr>
          </a:p>
          <a:p>
            <a:pPr marL="0">
              <a:lnSpc>
                <a:spcPct val="120000"/>
              </a:lnSpc>
              <a:spcBef>
                <a:spcPts val="1400"/>
              </a:spcBef>
              <a:buNone/>
            </a:pPr>
            <a:endParaRPr lang="en-US" sz="2000" dirty="0">
              <a:solidFill>
                <a:srgbClr val="121619"/>
              </a:solidFill>
              <a:latin typeface="Abadi"/>
              <a:cs typeface="Calibri" panose="020F0502020204030204"/>
            </a:endParaRPr>
          </a:p>
          <a:p>
            <a:pPr marL="0" indent="0">
              <a:buNone/>
            </a:pPr>
            <a:endParaRPr lang="en-US" dirty="0">
              <a:solidFill>
                <a:srgbClr val="121619"/>
              </a:solidFill>
              <a:latin typeface="Abadi"/>
              <a:cs typeface="Calibr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789182"/>
            <a:ext cx="6583913" cy="423696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rgbClr val="121619"/>
                </a:solidFill>
                <a:latin typeface="Abadi"/>
                <a:cs typeface="Calibri"/>
              </a:rPr>
              <a:t>SpaceX provides a public API, where data can be obtained and used. </a:t>
            </a:r>
            <a:endParaRPr lang="en-US" sz="2200">
              <a:solidFill>
                <a:srgbClr val="121619"/>
              </a:solidFill>
              <a:latin typeface="Abadi"/>
            </a:endParaRPr>
          </a:p>
          <a:p>
            <a:pPr>
              <a:lnSpc>
                <a:spcPct val="100000"/>
              </a:lnSpc>
              <a:spcBef>
                <a:spcPts val="1400"/>
              </a:spcBef>
            </a:pPr>
            <a:r>
              <a:rPr lang="en-US" sz="2200" dirty="0">
                <a:latin typeface="Abadi"/>
                <a:ea typeface="+mn-lt"/>
                <a:cs typeface="+mn-lt"/>
              </a:rPr>
              <a:t>After requesting and parsing the SpaceX launch data using the GET request, the data was filtered and turned into a Pandas </a:t>
            </a:r>
            <a:r>
              <a:rPr lang="en-US" sz="2200" dirty="0" err="1">
                <a:latin typeface="Abadi"/>
                <a:ea typeface="+mn-lt"/>
                <a:cs typeface="+mn-lt"/>
              </a:rPr>
              <a:t>dataframe</a:t>
            </a:r>
            <a:r>
              <a:rPr lang="en-US" sz="2200" dirty="0">
                <a:latin typeface="Abadi"/>
                <a:ea typeface="+mn-lt"/>
                <a:cs typeface="+mn-lt"/>
              </a:rPr>
              <a:t>.</a:t>
            </a:r>
            <a:endParaRPr lang="en-US" sz="2200">
              <a:solidFill>
                <a:schemeClr val="bg2">
                  <a:lumMod val="50000"/>
                </a:schemeClr>
              </a:solidFill>
              <a:latin typeface="Abadi"/>
              <a:cs typeface="Calibri"/>
            </a:endParaRPr>
          </a:p>
          <a:p>
            <a:pPr>
              <a:lnSpc>
                <a:spcPct val="100000"/>
              </a:lnSpc>
              <a:spcBef>
                <a:spcPts val="1400"/>
              </a:spcBef>
            </a:pPr>
            <a:r>
              <a:rPr lang="en-US" sz="2200" dirty="0">
                <a:solidFill>
                  <a:srgbClr val="292929"/>
                </a:solidFill>
                <a:latin typeface="Abadi"/>
                <a:cs typeface="Calibri"/>
              </a:rPr>
              <a:t>The missing values in column "</a:t>
            </a:r>
            <a:r>
              <a:rPr lang="en-US" sz="2200" dirty="0" err="1">
                <a:solidFill>
                  <a:srgbClr val="292929"/>
                </a:solidFill>
                <a:latin typeface="Abadi"/>
                <a:cs typeface="Calibri"/>
              </a:rPr>
              <a:t>PayloadMass</a:t>
            </a:r>
            <a:r>
              <a:rPr lang="en-US" sz="2200" dirty="0">
                <a:solidFill>
                  <a:srgbClr val="292929"/>
                </a:solidFill>
                <a:latin typeface="Abadi"/>
                <a:cs typeface="Calibri"/>
              </a:rPr>
              <a:t>" were replaced with the column average value.</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r>
              <a:rPr lang="en-US" sz="1900" dirty="0">
                <a:solidFill>
                  <a:schemeClr val="accent3">
                    <a:lumMod val="25000"/>
                  </a:schemeClr>
                </a:solidFill>
                <a:latin typeface="Abadi"/>
              </a:rPr>
              <a:t>GitHub  URL:</a:t>
            </a:r>
            <a:r>
              <a:rPr lang="en-US" sz="1900" dirty="0">
                <a:solidFill>
                  <a:schemeClr val="accent3">
                    <a:lumMod val="25000"/>
                  </a:schemeClr>
                </a:solidFill>
                <a:latin typeface="Abadi"/>
                <a:cs typeface="Calibri"/>
              </a:rPr>
              <a:t> </a:t>
            </a:r>
            <a:r>
              <a:rPr lang="en-US" sz="1900" dirty="0">
                <a:latin typeface="Abadi"/>
                <a:cs typeface="Calibri"/>
                <a:hlinkClick r:id="rId3"/>
              </a:rPr>
              <a:t>https://github.com/malinaghenu/Coursera/blob/4c91970d80d4e4f0bf2fb3ac54d623d3bbabc278/1.%20Data%20Collection%20API.ipynb</a:t>
            </a:r>
            <a:endParaRPr lang="en-US" sz="1900" dirty="0">
              <a:latin typeface="Abadi"/>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6">
            <a:extLst>
              <a:ext uri="{FF2B5EF4-FFF2-40B4-BE49-F238E27FC236}">
                <a16:creationId xmlns:a16="http://schemas.microsoft.com/office/drawing/2014/main" id="{800869FE-34BD-C3F4-0DBB-ED4657C5937D}"/>
              </a:ext>
            </a:extLst>
          </p:cNvPr>
          <p:cNvGraphicFramePr/>
          <p:nvPr>
            <p:extLst>
              <p:ext uri="{D42A27DB-BD31-4B8C-83A1-F6EECF244321}">
                <p14:modId xmlns:p14="http://schemas.microsoft.com/office/powerpoint/2010/main" val="2696707643"/>
              </p:ext>
            </p:extLst>
          </p:nvPr>
        </p:nvGraphicFramePr>
        <p:xfrm>
          <a:off x="7299738" y="1876288"/>
          <a:ext cx="4682436" cy="406620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50</Slides>
  <Notes>5</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Custom Design</vt:lpstr>
      <vt:lpstr>Winning Space Race with Data Science </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Insights drawn from EDA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Launch Sites Proximities Analysis</vt:lpstr>
      <vt:lpstr>PowerPoint Presentation</vt:lpstr>
      <vt:lpstr>PowerPoint Presentation</vt:lpstr>
      <vt:lpstr>PowerPoint Presentation</vt:lpstr>
      <vt:lpstr>Build a Dashboard with Plotly Dash</vt:lpstr>
      <vt:lpstr>PowerPoint Presentation</vt:lpstr>
      <vt:lpstr>PowerPoint Presentation</vt:lpstr>
      <vt:lpstr>PowerPoint Presentation</vt:lpstr>
      <vt:lpstr>Predictive Analysis (Classification)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1957</cp:revision>
  <dcterms:created xsi:type="dcterms:W3CDTF">2021-04-29T18:58:34Z</dcterms:created>
  <dcterms:modified xsi:type="dcterms:W3CDTF">2022-10-28T22:24:42Z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